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97" r:id="rId2"/>
    <p:sldId id="280" r:id="rId3"/>
    <p:sldId id="292" r:id="rId4"/>
    <p:sldId id="274" r:id="rId5"/>
    <p:sldId id="263" r:id="rId6"/>
    <p:sldId id="275" r:id="rId7"/>
    <p:sldId id="296" r:id="rId8"/>
    <p:sldId id="284" r:id="rId9"/>
    <p:sldId id="290" r:id="rId10"/>
    <p:sldId id="285" r:id="rId11"/>
    <p:sldId id="286" r:id="rId12"/>
    <p:sldId id="287" r:id="rId13"/>
    <p:sldId id="295" r:id="rId14"/>
    <p:sldId id="289" r:id="rId15"/>
    <p:sldId id="288" r:id="rId16"/>
    <p:sldId id="282"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15"/>
    <p:restoredTop sz="94677"/>
  </p:normalViewPr>
  <p:slideViewPr>
    <p:cSldViewPr snapToGrid="0" snapToObjects="1">
      <p:cViewPr varScale="1">
        <p:scale>
          <a:sx n="131" d="100"/>
          <a:sy n="131" d="100"/>
        </p:scale>
        <p:origin x="544" y="18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8E70C8-7EE1-404C-9DDB-11F04F36EE94}" type="datetimeFigureOut">
              <a:rPr lang="en-US" smtClean="0"/>
              <a:t>2/8/20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ED95FE-0147-F14C-BFD9-F3FC811847A2}" type="slidenum">
              <a:rPr lang="en-US" smtClean="0"/>
              <a:t>‹#›</a:t>
            </a:fld>
            <a:endParaRPr lang="en-US"/>
          </a:p>
        </p:txBody>
      </p:sp>
    </p:spTree>
    <p:extLst>
      <p:ext uri="{BB962C8B-B14F-4D97-AF65-F5344CB8AC3E}">
        <p14:creationId xmlns:p14="http://schemas.microsoft.com/office/powerpoint/2010/main" val="1470043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C0D0D4-4B9A-4DC4-8A74-39BDE42B55D6}" type="slidenum">
              <a:rPr lang="en-US" smtClean="0"/>
              <a:t>5</a:t>
            </a:fld>
            <a:endParaRPr lang="en-US"/>
          </a:p>
        </p:txBody>
      </p:sp>
    </p:spTree>
    <p:extLst>
      <p:ext uri="{BB962C8B-B14F-4D97-AF65-F5344CB8AC3E}">
        <p14:creationId xmlns:p14="http://schemas.microsoft.com/office/powerpoint/2010/main" val="225003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C0D0D4-4B9A-4DC4-8A74-39BDE42B55D6}" type="slidenum">
              <a:rPr lang="en-US" smtClean="0"/>
              <a:t>6</a:t>
            </a:fld>
            <a:endParaRPr lang="en-US"/>
          </a:p>
        </p:txBody>
      </p:sp>
    </p:spTree>
    <p:extLst>
      <p:ext uri="{BB962C8B-B14F-4D97-AF65-F5344CB8AC3E}">
        <p14:creationId xmlns:p14="http://schemas.microsoft.com/office/powerpoint/2010/main" val="3239438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D86C8-2F23-CF47-AE8E-FBE2DBC947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DA641E-DEDA-6B4F-A0B7-C92C3B31A0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43C255-3731-8841-A9A9-7F14C19375D9}"/>
              </a:ext>
            </a:extLst>
          </p:cNvPr>
          <p:cNvSpPr>
            <a:spLocks noGrp="1"/>
          </p:cNvSpPr>
          <p:nvPr>
            <p:ph type="dt" sz="half" idx="10"/>
          </p:nvPr>
        </p:nvSpPr>
        <p:spPr/>
        <p:txBody>
          <a:bodyPr/>
          <a:lstStyle/>
          <a:p>
            <a:r>
              <a:rPr lang="en-US"/>
              <a:t>2/8/20</a:t>
            </a:r>
          </a:p>
        </p:txBody>
      </p:sp>
      <p:sp>
        <p:nvSpPr>
          <p:cNvPr id="5" name="Footer Placeholder 4">
            <a:extLst>
              <a:ext uri="{FF2B5EF4-FFF2-40B4-BE49-F238E27FC236}">
                <a16:creationId xmlns:a16="http://schemas.microsoft.com/office/drawing/2014/main" id="{91F0270A-1FC0-CC43-B905-E0B921F141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AF2EB6-B502-D54F-AC39-98025C800444}"/>
              </a:ext>
            </a:extLst>
          </p:cNvPr>
          <p:cNvSpPr>
            <a:spLocks noGrp="1"/>
          </p:cNvSpPr>
          <p:nvPr>
            <p:ph type="sldNum" sz="quarter" idx="12"/>
          </p:nvPr>
        </p:nvSpPr>
        <p:spPr/>
        <p:txBody>
          <a:bodyPr/>
          <a:lstStyle/>
          <a:p>
            <a:fld id="{28BDD5D4-1381-7144-B39D-1063F83D66D8}" type="slidenum">
              <a:rPr lang="en-US" smtClean="0"/>
              <a:t>‹#›</a:t>
            </a:fld>
            <a:endParaRPr lang="en-US"/>
          </a:p>
        </p:txBody>
      </p:sp>
    </p:spTree>
    <p:extLst>
      <p:ext uri="{BB962C8B-B14F-4D97-AF65-F5344CB8AC3E}">
        <p14:creationId xmlns:p14="http://schemas.microsoft.com/office/powerpoint/2010/main" val="2584293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DB072-D9E1-3A4E-8614-0945AF4ED2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53C8E7-BE28-E844-9EA5-35A5435193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B211CA-2F5E-5E4F-9B23-1D89B242C707}"/>
              </a:ext>
            </a:extLst>
          </p:cNvPr>
          <p:cNvSpPr>
            <a:spLocks noGrp="1"/>
          </p:cNvSpPr>
          <p:nvPr>
            <p:ph type="dt" sz="half" idx="10"/>
          </p:nvPr>
        </p:nvSpPr>
        <p:spPr/>
        <p:txBody>
          <a:bodyPr/>
          <a:lstStyle/>
          <a:p>
            <a:r>
              <a:rPr lang="en-US"/>
              <a:t>2/8/20</a:t>
            </a:r>
          </a:p>
        </p:txBody>
      </p:sp>
      <p:sp>
        <p:nvSpPr>
          <p:cNvPr id="5" name="Footer Placeholder 4">
            <a:extLst>
              <a:ext uri="{FF2B5EF4-FFF2-40B4-BE49-F238E27FC236}">
                <a16:creationId xmlns:a16="http://schemas.microsoft.com/office/drawing/2014/main" id="{A04520DD-BEDD-6748-8675-392CAD1FBE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5D72F4-761D-0241-8CBB-D2EA40ADE1E9}"/>
              </a:ext>
            </a:extLst>
          </p:cNvPr>
          <p:cNvSpPr>
            <a:spLocks noGrp="1"/>
          </p:cNvSpPr>
          <p:nvPr>
            <p:ph type="sldNum" sz="quarter" idx="12"/>
          </p:nvPr>
        </p:nvSpPr>
        <p:spPr/>
        <p:txBody>
          <a:bodyPr/>
          <a:lstStyle/>
          <a:p>
            <a:fld id="{28BDD5D4-1381-7144-B39D-1063F83D66D8}" type="slidenum">
              <a:rPr lang="en-US" smtClean="0"/>
              <a:t>‹#›</a:t>
            </a:fld>
            <a:endParaRPr lang="en-US"/>
          </a:p>
        </p:txBody>
      </p:sp>
    </p:spTree>
    <p:extLst>
      <p:ext uri="{BB962C8B-B14F-4D97-AF65-F5344CB8AC3E}">
        <p14:creationId xmlns:p14="http://schemas.microsoft.com/office/powerpoint/2010/main" val="2518644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C627F8-F323-E74E-AE2D-561F656337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B93F79-371B-504C-94DF-42A0EB7696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5CF5F7-3A40-2048-8A3E-49B5E839E99F}"/>
              </a:ext>
            </a:extLst>
          </p:cNvPr>
          <p:cNvSpPr>
            <a:spLocks noGrp="1"/>
          </p:cNvSpPr>
          <p:nvPr>
            <p:ph type="dt" sz="half" idx="10"/>
          </p:nvPr>
        </p:nvSpPr>
        <p:spPr/>
        <p:txBody>
          <a:bodyPr/>
          <a:lstStyle/>
          <a:p>
            <a:r>
              <a:rPr lang="en-US"/>
              <a:t>2/8/20</a:t>
            </a:r>
          </a:p>
        </p:txBody>
      </p:sp>
      <p:sp>
        <p:nvSpPr>
          <p:cNvPr id="5" name="Footer Placeholder 4">
            <a:extLst>
              <a:ext uri="{FF2B5EF4-FFF2-40B4-BE49-F238E27FC236}">
                <a16:creationId xmlns:a16="http://schemas.microsoft.com/office/drawing/2014/main" id="{A861FDD6-0B84-1141-AC9F-EEFF08A24A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F48FFA-A826-FF4A-B14E-5445F78A7677}"/>
              </a:ext>
            </a:extLst>
          </p:cNvPr>
          <p:cNvSpPr>
            <a:spLocks noGrp="1"/>
          </p:cNvSpPr>
          <p:nvPr>
            <p:ph type="sldNum" sz="quarter" idx="12"/>
          </p:nvPr>
        </p:nvSpPr>
        <p:spPr/>
        <p:txBody>
          <a:bodyPr/>
          <a:lstStyle/>
          <a:p>
            <a:fld id="{28BDD5D4-1381-7144-B39D-1063F83D66D8}" type="slidenum">
              <a:rPr lang="en-US" smtClean="0"/>
              <a:t>‹#›</a:t>
            </a:fld>
            <a:endParaRPr lang="en-US"/>
          </a:p>
        </p:txBody>
      </p:sp>
    </p:spTree>
    <p:extLst>
      <p:ext uri="{BB962C8B-B14F-4D97-AF65-F5344CB8AC3E}">
        <p14:creationId xmlns:p14="http://schemas.microsoft.com/office/powerpoint/2010/main" val="645358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A492A-FC4A-D24D-9BCE-2F8AE63F3E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33FCBD-2E51-8B46-89A1-4CAF26447F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DD9A7A-AD08-A342-8EE7-8EEC4376F154}"/>
              </a:ext>
            </a:extLst>
          </p:cNvPr>
          <p:cNvSpPr>
            <a:spLocks noGrp="1"/>
          </p:cNvSpPr>
          <p:nvPr>
            <p:ph type="dt" sz="half" idx="10"/>
          </p:nvPr>
        </p:nvSpPr>
        <p:spPr/>
        <p:txBody>
          <a:bodyPr/>
          <a:lstStyle/>
          <a:p>
            <a:r>
              <a:rPr lang="en-US"/>
              <a:t>2/8/20</a:t>
            </a:r>
          </a:p>
        </p:txBody>
      </p:sp>
      <p:sp>
        <p:nvSpPr>
          <p:cNvPr id="5" name="Footer Placeholder 4">
            <a:extLst>
              <a:ext uri="{FF2B5EF4-FFF2-40B4-BE49-F238E27FC236}">
                <a16:creationId xmlns:a16="http://schemas.microsoft.com/office/drawing/2014/main" id="{376C0709-F1A9-2646-ACB5-0975D6F097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A58BC1-007D-BF49-ABB3-7F3AB76E18F1}"/>
              </a:ext>
            </a:extLst>
          </p:cNvPr>
          <p:cNvSpPr>
            <a:spLocks noGrp="1"/>
          </p:cNvSpPr>
          <p:nvPr>
            <p:ph type="sldNum" sz="quarter" idx="12"/>
          </p:nvPr>
        </p:nvSpPr>
        <p:spPr/>
        <p:txBody>
          <a:bodyPr/>
          <a:lstStyle/>
          <a:p>
            <a:fld id="{28BDD5D4-1381-7144-B39D-1063F83D66D8}" type="slidenum">
              <a:rPr lang="en-US" smtClean="0"/>
              <a:t>‹#›</a:t>
            </a:fld>
            <a:endParaRPr lang="en-US"/>
          </a:p>
        </p:txBody>
      </p:sp>
    </p:spTree>
    <p:extLst>
      <p:ext uri="{BB962C8B-B14F-4D97-AF65-F5344CB8AC3E}">
        <p14:creationId xmlns:p14="http://schemas.microsoft.com/office/powerpoint/2010/main" val="227946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EB7D5-8853-E646-A05E-1862A818D5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E779E8-EC95-E746-AA5E-86F83C4F40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B30A53-F39B-3945-9979-13FA9660BB71}"/>
              </a:ext>
            </a:extLst>
          </p:cNvPr>
          <p:cNvSpPr>
            <a:spLocks noGrp="1"/>
          </p:cNvSpPr>
          <p:nvPr>
            <p:ph type="dt" sz="half" idx="10"/>
          </p:nvPr>
        </p:nvSpPr>
        <p:spPr/>
        <p:txBody>
          <a:bodyPr/>
          <a:lstStyle/>
          <a:p>
            <a:r>
              <a:rPr lang="en-US"/>
              <a:t>2/8/20</a:t>
            </a:r>
          </a:p>
        </p:txBody>
      </p:sp>
      <p:sp>
        <p:nvSpPr>
          <p:cNvPr id="5" name="Footer Placeholder 4">
            <a:extLst>
              <a:ext uri="{FF2B5EF4-FFF2-40B4-BE49-F238E27FC236}">
                <a16:creationId xmlns:a16="http://schemas.microsoft.com/office/drawing/2014/main" id="{FCACC79B-3BE6-A046-8F17-AF851BD80F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14896E-C478-924A-B1E3-9C8AC52D0A54}"/>
              </a:ext>
            </a:extLst>
          </p:cNvPr>
          <p:cNvSpPr>
            <a:spLocks noGrp="1"/>
          </p:cNvSpPr>
          <p:nvPr>
            <p:ph type="sldNum" sz="quarter" idx="12"/>
          </p:nvPr>
        </p:nvSpPr>
        <p:spPr/>
        <p:txBody>
          <a:bodyPr/>
          <a:lstStyle/>
          <a:p>
            <a:fld id="{28BDD5D4-1381-7144-B39D-1063F83D66D8}" type="slidenum">
              <a:rPr lang="en-US" smtClean="0"/>
              <a:t>‹#›</a:t>
            </a:fld>
            <a:endParaRPr lang="en-US"/>
          </a:p>
        </p:txBody>
      </p:sp>
    </p:spTree>
    <p:extLst>
      <p:ext uri="{BB962C8B-B14F-4D97-AF65-F5344CB8AC3E}">
        <p14:creationId xmlns:p14="http://schemas.microsoft.com/office/powerpoint/2010/main" val="925970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C6D0D-6A54-3E4D-AEE6-4FC1432990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8B87CA-08C8-4B4B-9FC6-DA1CDC3EF6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DE8926-B75F-FD48-B9A3-BBE1E6BB02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B74088-965F-F746-A9E5-DA951B37C2C1}"/>
              </a:ext>
            </a:extLst>
          </p:cNvPr>
          <p:cNvSpPr>
            <a:spLocks noGrp="1"/>
          </p:cNvSpPr>
          <p:nvPr>
            <p:ph type="dt" sz="half" idx="10"/>
          </p:nvPr>
        </p:nvSpPr>
        <p:spPr/>
        <p:txBody>
          <a:bodyPr/>
          <a:lstStyle/>
          <a:p>
            <a:r>
              <a:rPr lang="en-US"/>
              <a:t>2/8/20</a:t>
            </a:r>
          </a:p>
        </p:txBody>
      </p:sp>
      <p:sp>
        <p:nvSpPr>
          <p:cNvPr id="6" name="Footer Placeholder 5">
            <a:extLst>
              <a:ext uri="{FF2B5EF4-FFF2-40B4-BE49-F238E27FC236}">
                <a16:creationId xmlns:a16="http://schemas.microsoft.com/office/drawing/2014/main" id="{7BFCF6B1-1A2D-7846-B17B-6803157621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B9F92D-45B8-244A-8413-E9CC9B41BB24}"/>
              </a:ext>
            </a:extLst>
          </p:cNvPr>
          <p:cNvSpPr>
            <a:spLocks noGrp="1"/>
          </p:cNvSpPr>
          <p:nvPr>
            <p:ph type="sldNum" sz="quarter" idx="12"/>
          </p:nvPr>
        </p:nvSpPr>
        <p:spPr/>
        <p:txBody>
          <a:bodyPr/>
          <a:lstStyle/>
          <a:p>
            <a:fld id="{28BDD5D4-1381-7144-B39D-1063F83D66D8}" type="slidenum">
              <a:rPr lang="en-US" smtClean="0"/>
              <a:t>‹#›</a:t>
            </a:fld>
            <a:endParaRPr lang="en-US"/>
          </a:p>
        </p:txBody>
      </p:sp>
    </p:spTree>
    <p:extLst>
      <p:ext uri="{BB962C8B-B14F-4D97-AF65-F5344CB8AC3E}">
        <p14:creationId xmlns:p14="http://schemas.microsoft.com/office/powerpoint/2010/main" val="2329227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E60C1-4B43-B94A-8F99-08B7977E31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01F830-CE44-C946-8A3A-5841B206E2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29AC38-8099-C14B-AD1D-0319385396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ECA70A-9E34-9F4E-8B19-057F294899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A4B7C3-0215-0B4B-B58A-D3321866E6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B1C47B-1976-5E4A-9D0E-C20E4F0ED162}"/>
              </a:ext>
            </a:extLst>
          </p:cNvPr>
          <p:cNvSpPr>
            <a:spLocks noGrp="1"/>
          </p:cNvSpPr>
          <p:nvPr>
            <p:ph type="dt" sz="half" idx="10"/>
          </p:nvPr>
        </p:nvSpPr>
        <p:spPr/>
        <p:txBody>
          <a:bodyPr/>
          <a:lstStyle/>
          <a:p>
            <a:r>
              <a:rPr lang="en-US"/>
              <a:t>2/8/20</a:t>
            </a:r>
          </a:p>
        </p:txBody>
      </p:sp>
      <p:sp>
        <p:nvSpPr>
          <p:cNvPr id="8" name="Footer Placeholder 7">
            <a:extLst>
              <a:ext uri="{FF2B5EF4-FFF2-40B4-BE49-F238E27FC236}">
                <a16:creationId xmlns:a16="http://schemas.microsoft.com/office/drawing/2014/main" id="{BDD0642C-9225-7646-9FD9-68D267232E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5AAF12-5421-6346-9944-4F5D9F33A3CF}"/>
              </a:ext>
            </a:extLst>
          </p:cNvPr>
          <p:cNvSpPr>
            <a:spLocks noGrp="1"/>
          </p:cNvSpPr>
          <p:nvPr>
            <p:ph type="sldNum" sz="quarter" idx="12"/>
          </p:nvPr>
        </p:nvSpPr>
        <p:spPr/>
        <p:txBody>
          <a:bodyPr/>
          <a:lstStyle/>
          <a:p>
            <a:fld id="{28BDD5D4-1381-7144-B39D-1063F83D66D8}" type="slidenum">
              <a:rPr lang="en-US" smtClean="0"/>
              <a:t>‹#›</a:t>
            </a:fld>
            <a:endParaRPr lang="en-US"/>
          </a:p>
        </p:txBody>
      </p:sp>
    </p:spTree>
    <p:extLst>
      <p:ext uri="{BB962C8B-B14F-4D97-AF65-F5344CB8AC3E}">
        <p14:creationId xmlns:p14="http://schemas.microsoft.com/office/powerpoint/2010/main" val="4156249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0F665-B6A9-C745-B726-BDC9A2410B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9ECC8F-5625-E24A-86D7-60F66EE2D48B}"/>
              </a:ext>
            </a:extLst>
          </p:cNvPr>
          <p:cNvSpPr>
            <a:spLocks noGrp="1"/>
          </p:cNvSpPr>
          <p:nvPr>
            <p:ph type="dt" sz="half" idx="10"/>
          </p:nvPr>
        </p:nvSpPr>
        <p:spPr/>
        <p:txBody>
          <a:bodyPr/>
          <a:lstStyle/>
          <a:p>
            <a:r>
              <a:rPr lang="en-US"/>
              <a:t>2/8/20</a:t>
            </a:r>
          </a:p>
        </p:txBody>
      </p:sp>
      <p:sp>
        <p:nvSpPr>
          <p:cNvPr id="4" name="Footer Placeholder 3">
            <a:extLst>
              <a:ext uri="{FF2B5EF4-FFF2-40B4-BE49-F238E27FC236}">
                <a16:creationId xmlns:a16="http://schemas.microsoft.com/office/drawing/2014/main" id="{8ECC639B-6896-8449-BD1C-CD9102D840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ACF0E7-10E2-E547-AB8A-5FE76F962B92}"/>
              </a:ext>
            </a:extLst>
          </p:cNvPr>
          <p:cNvSpPr>
            <a:spLocks noGrp="1"/>
          </p:cNvSpPr>
          <p:nvPr>
            <p:ph type="sldNum" sz="quarter" idx="12"/>
          </p:nvPr>
        </p:nvSpPr>
        <p:spPr/>
        <p:txBody>
          <a:bodyPr/>
          <a:lstStyle/>
          <a:p>
            <a:fld id="{28BDD5D4-1381-7144-B39D-1063F83D66D8}" type="slidenum">
              <a:rPr lang="en-US" smtClean="0"/>
              <a:t>‹#›</a:t>
            </a:fld>
            <a:endParaRPr lang="en-US"/>
          </a:p>
        </p:txBody>
      </p:sp>
    </p:spTree>
    <p:extLst>
      <p:ext uri="{BB962C8B-B14F-4D97-AF65-F5344CB8AC3E}">
        <p14:creationId xmlns:p14="http://schemas.microsoft.com/office/powerpoint/2010/main" val="734656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752E27-F123-D54E-B152-7341C0DF18F2}"/>
              </a:ext>
            </a:extLst>
          </p:cNvPr>
          <p:cNvSpPr>
            <a:spLocks noGrp="1"/>
          </p:cNvSpPr>
          <p:nvPr>
            <p:ph type="dt" sz="half" idx="10"/>
          </p:nvPr>
        </p:nvSpPr>
        <p:spPr/>
        <p:txBody>
          <a:bodyPr/>
          <a:lstStyle/>
          <a:p>
            <a:r>
              <a:rPr lang="en-US"/>
              <a:t>2/8/20</a:t>
            </a:r>
          </a:p>
        </p:txBody>
      </p:sp>
      <p:sp>
        <p:nvSpPr>
          <p:cNvPr id="3" name="Footer Placeholder 2">
            <a:extLst>
              <a:ext uri="{FF2B5EF4-FFF2-40B4-BE49-F238E27FC236}">
                <a16:creationId xmlns:a16="http://schemas.microsoft.com/office/drawing/2014/main" id="{ACF937AA-19A1-034C-994B-8EDF9F1564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2FEE92-3DB0-D54E-89C2-255C638A6961}"/>
              </a:ext>
            </a:extLst>
          </p:cNvPr>
          <p:cNvSpPr>
            <a:spLocks noGrp="1"/>
          </p:cNvSpPr>
          <p:nvPr>
            <p:ph type="sldNum" sz="quarter" idx="12"/>
          </p:nvPr>
        </p:nvSpPr>
        <p:spPr/>
        <p:txBody>
          <a:bodyPr/>
          <a:lstStyle/>
          <a:p>
            <a:fld id="{28BDD5D4-1381-7144-B39D-1063F83D66D8}" type="slidenum">
              <a:rPr lang="en-US" smtClean="0"/>
              <a:t>‹#›</a:t>
            </a:fld>
            <a:endParaRPr lang="en-US"/>
          </a:p>
        </p:txBody>
      </p:sp>
    </p:spTree>
    <p:extLst>
      <p:ext uri="{BB962C8B-B14F-4D97-AF65-F5344CB8AC3E}">
        <p14:creationId xmlns:p14="http://schemas.microsoft.com/office/powerpoint/2010/main" val="3080585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D86F8-1DD4-034B-BC20-62CE15554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1B8D69-3CBD-704A-8332-BA1FAD5B46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A504BE-DB8B-BC4B-AD4E-1E37BE453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A82D4E-B6B8-8949-82E4-EE7C9AE1105C}"/>
              </a:ext>
            </a:extLst>
          </p:cNvPr>
          <p:cNvSpPr>
            <a:spLocks noGrp="1"/>
          </p:cNvSpPr>
          <p:nvPr>
            <p:ph type="dt" sz="half" idx="10"/>
          </p:nvPr>
        </p:nvSpPr>
        <p:spPr/>
        <p:txBody>
          <a:bodyPr/>
          <a:lstStyle/>
          <a:p>
            <a:r>
              <a:rPr lang="en-US"/>
              <a:t>2/8/20</a:t>
            </a:r>
          </a:p>
        </p:txBody>
      </p:sp>
      <p:sp>
        <p:nvSpPr>
          <p:cNvPr id="6" name="Footer Placeholder 5">
            <a:extLst>
              <a:ext uri="{FF2B5EF4-FFF2-40B4-BE49-F238E27FC236}">
                <a16:creationId xmlns:a16="http://schemas.microsoft.com/office/drawing/2014/main" id="{CA912FC4-8B13-3445-91A6-CFF4B51394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604D21-9D96-6947-AE38-30982918FA9F}"/>
              </a:ext>
            </a:extLst>
          </p:cNvPr>
          <p:cNvSpPr>
            <a:spLocks noGrp="1"/>
          </p:cNvSpPr>
          <p:nvPr>
            <p:ph type="sldNum" sz="quarter" idx="12"/>
          </p:nvPr>
        </p:nvSpPr>
        <p:spPr/>
        <p:txBody>
          <a:bodyPr/>
          <a:lstStyle/>
          <a:p>
            <a:fld id="{28BDD5D4-1381-7144-B39D-1063F83D66D8}" type="slidenum">
              <a:rPr lang="en-US" smtClean="0"/>
              <a:t>‹#›</a:t>
            </a:fld>
            <a:endParaRPr lang="en-US"/>
          </a:p>
        </p:txBody>
      </p:sp>
    </p:spTree>
    <p:extLst>
      <p:ext uri="{BB962C8B-B14F-4D97-AF65-F5344CB8AC3E}">
        <p14:creationId xmlns:p14="http://schemas.microsoft.com/office/powerpoint/2010/main" val="366215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A73AB-32FC-DB4A-A8CF-DD6F55E097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32DAED-2FE1-254F-931B-A6F5F3B472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053B7D-8021-0A46-B644-05AABE8A0F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371AF9-FC24-6647-BEED-03B4A3EB8D44}"/>
              </a:ext>
            </a:extLst>
          </p:cNvPr>
          <p:cNvSpPr>
            <a:spLocks noGrp="1"/>
          </p:cNvSpPr>
          <p:nvPr>
            <p:ph type="dt" sz="half" idx="10"/>
          </p:nvPr>
        </p:nvSpPr>
        <p:spPr/>
        <p:txBody>
          <a:bodyPr/>
          <a:lstStyle/>
          <a:p>
            <a:r>
              <a:rPr lang="en-US"/>
              <a:t>2/8/20</a:t>
            </a:r>
          </a:p>
        </p:txBody>
      </p:sp>
      <p:sp>
        <p:nvSpPr>
          <p:cNvPr id="6" name="Footer Placeholder 5">
            <a:extLst>
              <a:ext uri="{FF2B5EF4-FFF2-40B4-BE49-F238E27FC236}">
                <a16:creationId xmlns:a16="http://schemas.microsoft.com/office/drawing/2014/main" id="{8C4DCB3F-BAB0-9D45-B888-5B3CA9B907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F2C2A5-0C38-D445-B903-D521F889A188}"/>
              </a:ext>
            </a:extLst>
          </p:cNvPr>
          <p:cNvSpPr>
            <a:spLocks noGrp="1"/>
          </p:cNvSpPr>
          <p:nvPr>
            <p:ph type="sldNum" sz="quarter" idx="12"/>
          </p:nvPr>
        </p:nvSpPr>
        <p:spPr/>
        <p:txBody>
          <a:bodyPr/>
          <a:lstStyle/>
          <a:p>
            <a:fld id="{28BDD5D4-1381-7144-B39D-1063F83D66D8}" type="slidenum">
              <a:rPr lang="en-US" smtClean="0"/>
              <a:t>‹#›</a:t>
            </a:fld>
            <a:endParaRPr lang="en-US"/>
          </a:p>
        </p:txBody>
      </p:sp>
    </p:spTree>
    <p:extLst>
      <p:ext uri="{BB962C8B-B14F-4D97-AF65-F5344CB8AC3E}">
        <p14:creationId xmlns:p14="http://schemas.microsoft.com/office/powerpoint/2010/main" val="3655221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FE303A-0E09-AA41-84FA-E07EB1D58B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198801-CAC0-644A-9AEC-CB81F727EF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E769EB-9D96-7C4E-9327-67FCCAC9BB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2/8/20</a:t>
            </a:r>
          </a:p>
        </p:txBody>
      </p:sp>
      <p:sp>
        <p:nvSpPr>
          <p:cNvPr id="5" name="Footer Placeholder 4">
            <a:extLst>
              <a:ext uri="{FF2B5EF4-FFF2-40B4-BE49-F238E27FC236}">
                <a16:creationId xmlns:a16="http://schemas.microsoft.com/office/drawing/2014/main" id="{CB293B3D-D0A2-5942-B451-EE7380C029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DC795D-27E3-CA41-A412-8B0D461FC6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DD5D4-1381-7144-B39D-1063F83D66D8}" type="slidenum">
              <a:rPr lang="en-US" smtClean="0"/>
              <a:t>‹#›</a:t>
            </a:fld>
            <a:endParaRPr lang="en-US"/>
          </a:p>
        </p:txBody>
      </p:sp>
    </p:spTree>
    <p:extLst>
      <p:ext uri="{BB962C8B-B14F-4D97-AF65-F5344CB8AC3E}">
        <p14:creationId xmlns:p14="http://schemas.microsoft.com/office/powerpoint/2010/main" val="1385541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webextlink://&#8220;In%20specific,%20perhaps%20we%20could%20talk%20about%20sales%20taxes./" TargetMode="External"/><Relationship Id="rId2" Type="http://schemas.openxmlformats.org/officeDocument/2006/relationships/hyperlink" Target="webextlink://&#8216;Perhaps%20we%20could%20talk%20about%20sales%20taxes.&#8217;/" TargetMode="Externa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D7D03296-BABA-47AD-A5D5-ED15672701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A120AC-55CF-4EA3-B88E-74BF6F3230FF}"/>
              </a:ext>
            </a:extLst>
          </p:cNvPr>
          <p:cNvSpPr>
            <a:spLocks noGrp="1"/>
          </p:cNvSpPr>
          <p:nvPr>
            <p:ph type="title"/>
          </p:nvPr>
        </p:nvSpPr>
        <p:spPr>
          <a:xfrm>
            <a:off x="838200" y="226061"/>
            <a:ext cx="10515600" cy="1092050"/>
          </a:xfrm>
        </p:spPr>
        <p:txBody>
          <a:bodyPr vert="horz" lIns="91440" tIns="45720" rIns="91440" bIns="45720" rtlCol="0" anchor="b">
            <a:normAutofit/>
          </a:bodyPr>
          <a:lstStyle/>
          <a:p>
            <a:pPr algn="ctr"/>
            <a:r>
              <a:rPr lang="en-US" sz="5200" dirty="0"/>
              <a:t>AASB Legislative Fly-In </a:t>
            </a:r>
          </a:p>
        </p:txBody>
      </p:sp>
      <p:sp useBgFill="1">
        <p:nvSpPr>
          <p:cNvPr id="16" name="Rectangle 15">
            <a:extLst>
              <a:ext uri="{FF2B5EF4-FFF2-40B4-BE49-F238E27FC236}">
                <a16:creationId xmlns:a16="http://schemas.microsoft.com/office/drawing/2014/main" id="{284A8429-F65A-490D-96E4-1158D3E8A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396083"/>
            <a:ext cx="10515599" cy="822960"/>
          </a:xfrm>
          <a:prstGeom prst="rect">
            <a:avLst/>
          </a:prstGeom>
          <a:ln w="12700">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0F022291-A82B-4D23-A1E0-5F9BD6846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41136" y="1859832"/>
            <a:ext cx="109728"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9" name="Content Placeholder 8" descr="A picture containing drawing&#10;&#10;Description automatically generated">
            <a:extLst>
              <a:ext uri="{FF2B5EF4-FFF2-40B4-BE49-F238E27FC236}">
                <a16:creationId xmlns:a16="http://schemas.microsoft.com/office/drawing/2014/main" id="{395E05D9-D2E4-6049-90A1-0D334AEFA9E7}"/>
              </a:ext>
            </a:extLst>
          </p:cNvPr>
          <p:cNvPicPr>
            <a:picLocks noGrp="1" noChangeAspect="1"/>
          </p:cNvPicPr>
          <p:nvPr>
            <p:ph idx="1"/>
          </p:nvPr>
        </p:nvPicPr>
        <p:blipFill>
          <a:blip r:embed="rId2"/>
          <a:stretch>
            <a:fillRect/>
          </a:stretch>
        </p:blipFill>
        <p:spPr>
          <a:xfrm>
            <a:off x="838199" y="3102461"/>
            <a:ext cx="5140661" cy="2473943"/>
          </a:xfrm>
          <a:prstGeom prst="rect">
            <a:avLst/>
          </a:prstGeom>
        </p:spPr>
      </p:pic>
      <p:pic>
        <p:nvPicPr>
          <p:cNvPr id="4" name="Picture 3" descr="A picture containing drawing&#10;&#10;Description automatically generated">
            <a:extLst>
              <a:ext uri="{FF2B5EF4-FFF2-40B4-BE49-F238E27FC236}">
                <a16:creationId xmlns:a16="http://schemas.microsoft.com/office/drawing/2014/main" id="{69ABE7BA-3BEB-4C5A-A8C3-6FDB415CE6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3142" y="3002862"/>
            <a:ext cx="5140656" cy="2673141"/>
          </a:xfrm>
          <a:prstGeom prst="rect">
            <a:avLst/>
          </a:prstGeom>
        </p:spPr>
      </p:pic>
      <p:sp>
        <p:nvSpPr>
          <p:cNvPr id="7" name="Slide Number Placeholder 6">
            <a:extLst>
              <a:ext uri="{FF2B5EF4-FFF2-40B4-BE49-F238E27FC236}">
                <a16:creationId xmlns:a16="http://schemas.microsoft.com/office/drawing/2014/main" id="{429446F6-CFA7-B84C-9D90-2318BA83098C}"/>
              </a:ext>
            </a:extLst>
          </p:cNvPr>
          <p:cNvSpPr>
            <a:spLocks noGrp="1"/>
          </p:cNvSpPr>
          <p:nvPr>
            <p:ph type="sldNum" sz="quarter" idx="12"/>
          </p:nvPr>
        </p:nvSpPr>
        <p:spPr>
          <a:xfrm>
            <a:off x="7476389" y="3063875"/>
            <a:ext cx="2743200" cy="365125"/>
          </a:xfrm>
        </p:spPr>
        <p:txBody>
          <a:bodyPr vert="horz" lIns="91440" tIns="45720" rIns="91440" bIns="45720" rtlCol="0" anchor="ctr">
            <a:normAutofit/>
          </a:bodyPr>
          <a:lstStyle/>
          <a:p>
            <a:pPr>
              <a:spcAft>
                <a:spcPts val="600"/>
              </a:spcAft>
            </a:pPr>
            <a:fld id="{28BDD5D4-1381-7144-B39D-1063F83D66D8}" type="slidenum">
              <a:rPr lang="en-US">
                <a:solidFill>
                  <a:schemeClr val="tx1">
                    <a:lumMod val="50000"/>
                    <a:lumOff val="50000"/>
                  </a:schemeClr>
                </a:solidFill>
              </a:rPr>
              <a:pPr>
                <a:spcAft>
                  <a:spcPts val="600"/>
                </a:spcAft>
              </a:pPr>
              <a:t>1</a:t>
            </a:fld>
            <a:endParaRPr lang="en-US">
              <a:solidFill>
                <a:schemeClr val="tx1">
                  <a:lumMod val="50000"/>
                  <a:lumOff val="50000"/>
                </a:schemeClr>
              </a:solidFill>
            </a:endParaRPr>
          </a:p>
        </p:txBody>
      </p:sp>
      <p:sp>
        <p:nvSpPr>
          <p:cNvPr id="8" name="TextBox 7">
            <a:extLst>
              <a:ext uri="{FF2B5EF4-FFF2-40B4-BE49-F238E27FC236}">
                <a16:creationId xmlns:a16="http://schemas.microsoft.com/office/drawing/2014/main" id="{C1CF3A52-A52F-D941-9F65-A20FDA37FD8B}"/>
              </a:ext>
            </a:extLst>
          </p:cNvPr>
          <p:cNvSpPr txBox="1"/>
          <p:nvPr/>
        </p:nvSpPr>
        <p:spPr>
          <a:xfrm>
            <a:off x="3408529" y="1403368"/>
            <a:ext cx="5914765" cy="830997"/>
          </a:xfrm>
          <a:prstGeom prst="rect">
            <a:avLst/>
          </a:prstGeom>
          <a:noFill/>
        </p:spPr>
        <p:txBody>
          <a:bodyPr wrap="square" rtlCol="0">
            <a:spAutoFit/>
          </a:bodyPr>
          <a:lstStyle/>
          <a:p>
            <a:r>
              <a:rPr lang="en-US" sz="2400" dirty="0"/>
              <a:t>Norm Wooten, AASB Executive Director &amp; </a:t>
            </a:r>
          </a:p>
          <a:p>
            <a:r>
              <a:rPr lang="en-US" sz="2400" dirty="0"/>
              <a:t>Dr. Lisa Skiles Parady, ASA Executive Director</a:t>
            </a:r>
          </a:p>
        </p:txBody>
      </p:sp>
    </p:spTree>
    <p:extLst>
      <p:ext uri="{BB962C8B-B14F-4D97-AF65-F5344CB8AC3E}">
        <p14:creationId xmlns:p14="http://schemas.microsoft.com/office/powerpoint/2010/main" val="79347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120AC-55CF-4EA3-B88E-74BF6F3230FF}"/>
              </a:ext>
            </a:extLst>
          </p:cNvPr>
          <p:cNvSpPr>
            <a:spLocks noGrp="1"/>
          </p:cNvSpPr>
          <p:nvPr>
            <p:ph type="title"/>
          </p:nvPr>
        </p:nvSpPr>
        <p:spPr>
          <a:xfrm>
            <a:off x="841248" y="322729"/>
            <a:ext cx="6208776" cy="788895"/>
          </a:xfrm>
        </p:spPr>
        <p:txBody>
          <a:bodyPr>
            <a:normAutofit/>
          </a:bodyPr>
          <a:lstStyle/>
          <a:p>
            <a:r>
              <a:rPr lang="en-US" sz="3200" b="0" i="0" u="none" strike="noStrike" dirty="0">
                <a:effectLst/>
                <a:latin typeface="-webkit-standard"/>
              </a:rPr>
              <a:t>New Revenue Streams – Sales Tax</a:t>
            </a:r>
            <a:endParaRPr lang="en-US" sz="3200" dirty="0"/>
          </a:p>
        </p:txBody>
      </p:sp>
      <p:sp>
        <p:nvSpPr>
          <p:cNvPr id="3" name="Content Placeholder 2">
            <a:extLst>
              <a:ext uri="{FF2B5EF4-FFF2-40B4-BE49-F238E27FC236}">
                <a16:creationId xmlns:a16="http://schemas.microsoft.com/office/drawing/2014/main" id="{B633F65B-EACB-4073-9B10-428AF919D55B}"/>
              </a:ext>
            </a:extLst>
          </p:cNvPr>
          <p:cNvSpPr>
            <a:spLocks noGrp="1"/>
          </p:cNvSpPr>
          <p:nvPr>
            <p:ph idx="1"/>
          </p:nvPr>
        </p:nvSpPr>
        <p:spPr>
          <a:xfrm>
            <a:off x="584959" y="986118"/>
            <a:ext cx="6712312" cy="5231802"/>
          </a:xfrm>
        </p:spPr>
        <p:txBody>
          <a:bodyPr>
            <a:noAutofit/>
          </a:bodyPr>
          <a:lstStyle/>
          <a:p>
            <a:pPr marL="0" indent="0">
              <a:buNone/>
            </a:pPr>
            <a:r>
              <a:rPr lang="en-US" b="0" i="0" u="none" strike="noStrike" dirty="0">
                <a:effectLst/>
                <a:latin typeface="-webkit-standard"/>
              </a:rPr>
              <a:t>From The Midnight Sun, 2/5/20</a:t>
            </a:r>
            <a:endParaRPr lang="en-US" dirty="0">
              <a:latin typeface="-webkit-standard"/>
            </a:endParaRPr>
          </a:p>
          <a:p>
            <a:pPr marL="0" indent="0">
              <a:buNone/>
            </a:pPr>
            <a:r>
              <a:rPr lang="en-US" b="0" i="0" u="none" strike="noStrike" dirty="0">
                <a:effectLst/>
                <a:latin typeface="inherit"/>
                <a:hlinkClick r:id="rId2" tooltip="webextlink://‘Perhaps we could talk about sales taxes.’"/>
              </a:rPr>
              <a:t>Perhaps we could talk about sales taxes.’</a:t>
            </a:r>
            <a:r>
              <a:rPr lang="en-US" b="0" i="0" u="none" strike="noStrike" dirty="0">
                <a:effectLst/>
                <a:latin typeface="inherit"/>
              </a:rPr>
              <a:t> Dunleavy administration seeks money for tax team</a:t>
            </a:r>
            <a:br>
              <a:rPr lang="en-US" b="0" i="0" u="none" strike="noStrike" dirty="0">
                <a:effectLst/>
                <a:latin typeface="-webkit-standard"/>
              </a:rPr>
            </a:br>
            <a:endParaRPr lang="en-US" b="0" i="0" u="none" strike="noStrike" dirty="0">
              <a:effectLst/>
              <a:latin typeface="-webkit-standard"/>
            </a:endParaRPr>
          </a:p>
          <a:p>
            <a:r>
              <a:rPr lang="en-US" b="0" i="0" u="none" strike="noStrike" dirty="0">
                <a:effectLst/>
                <a:latin typeface="inherit"/>
              </a:rPr>
              <a:t>“To be quite candid, we are actually hoping at the Department of Revenue that folks here in the Legislature would like to take up the subject of new or incremental changes to existing taxes,” said Department of Revenue Deputy Commissioner Mike Barnhill. </a:t>
            </a:r>
            <a:r>
              <a:rPr lang="en-US" b="0" i="0" u="none" strike="noStrike" dirty="0">
                <a:effectLst/>
                <a:latin typeface="inherit"/>
                <a:hlinkClick r:id="rId3"/>
              </a:rPr>
              <a:t>“In specific, perhaps we could talk about sales taxes.</a:t>
            </a:r>
            <a:r>
              <a:rPr lang="en-US" b="0" i="0" u="none" strike="noStrike" dirty="0">
                <a:effectLst/>
                <a:latin typeface="inherit"/>
              </a:rPr>
              <a:t>”</a:t>
            </a:r>
            <a:br>
              <a:rPr lang="en-US" b="0" i="0" u="none" strike="noStrike" dirty="0">
                <a:effectLst/>
                <a:latin typeface="-webkit-standard"/>
              </a:rPr>
            </a:br>
            <a:endParaRPr lang="en-US" b="0" i="0" u="none" strike="noStrike" dirty="0">
              <a:effectLst/>
              <a:latin typeface="-webkit-standard"/>
            </a:endParaRPr>
          </a:p>
        </p:txBody>
      </p:sp>
      <p:pic>
        <p:nvPicPr>
          <p:cNvPr id="9" name="Picture 8" descr="A picture containing drawing&#10;&#10;Description automatically generated">
            <a:extLst>
              <a:ext uri="{FF2B5EF4-FFF2-40B4-BE49-F238E27FC236}">
                <a16:creationId xmlns:a16="http://schemas.microsoft.com/office/drawing/2014/main" id="{8B60EBE0-6E02-9549-B3F1-D87BB4288EBA}"/>
              </a:ext>
            </a:extLst>
          </p:cNvPr>
          <p:cNvPicPr>
            <a:picLocks noChangeAspect="1"/>
          </p:cNvPicPr>
          <p:nvPr/>
        </p:nvPicPr>
        <p:blipFill>
          <a:blip r:embed="rId4"/>
          <a:stretch>
            <a:fillRect/>
          </a:stretch>
        </p:blipFill>
        <p:spPr>
          <a:xfrm>
            <a:off x="7565393" y="481374"/>
            <a:ext cx="4041648" cy="1945043"/>
          </a:xfrm>
          <a:prstGeom prst="rect">
            <a:avLst/>
          </a:prstGeom>
        </p:spPr>
      </p:pic>
      <p:pic>
        <p:nvPicPr>
          <p:cNvPr id="4" name="Picture 3" descr="A picture containing drawing&#10;&#10;Description automatically generated">
            <a:extLst>
              <a:ext uri="{FF2B5EF4-FFF2-40B4-BE49-F238E27FC236}">
                <a16:creationId xmlns:a16="http://schemas.microsoft.com/office/drawing/2014/main" id="{69ABE7BA-3BEB-4C5A-A8C3-6FDB415CE62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5393" y="3470880"/>
            <a:ext cx="4041648" cy="2101656"/>
          </a:xfrm>
          <a:prstGeom prst="rect">
            <a:avLst/>
          </a:prstGeom>
        </p:spPr>
      </p:pic>
      <p:sp>
        <p:nvSpPr>
          <p:cNvPr id="7" name="Slide Number Placeholder 6">
            <a:extLst>
              <a:ext uri="{FF2B5EF4-FFF2-40B4-BE49-F238E27FC236}">
                <a16:creationId xmlns:a16="http://schemas.microsoft.com/office/drawing/2014/main" id="{429446F6-CFA7-B84C-9D90-2318BA83098C}"/>
              </a:ext>
            </a:extLst>
          </p:cNvPr>
          <p:cNvSpPr>
            <a:spLocks noGrp="1"/>
          </p:cNvSpPr>
          <p:nvPr>
            <p:ph type="sldNum" sz="quarter" idx="12"/>
          </p:nvPr>
        </p:nvSpPr>
        <p:spPr>
          <a:xfrm>
            <a:off x="10442448" y="6356350"/>
            <a:ext cx="1216152" cy="365125"/>
          </a:xfrm>
        </p:spPr>
        <p:txBody>
          <a:bodyPr>
            <a:normAutofit/>
          </a:bodyPr>
          <a:lstStyle/>
          <a:p>
            <a:pPr>
              <a:spcAft>
                <a:spcPts val="600"/>
              </a:spcAft>
            </a:pPr>
            <a:fld id="{28BDD5D4-1381-7144-B39D-1063F83D66D8}" type="slidenum">
              <a:rPr lang="en-US" smtClean="0"/>
              <a:pPr>
                <a:spcAft>
                  <a:spcPts val="600"/>
                </a:spcAft>
              </a:pPr>
              <a:t>10</a:t>
            </a:fld>
            <a:endParaRPr lang="en-US"/>
          </a:p>
        </p:txBody>
      </p:sp>
    </p:spTree>
    <p:extLst>
      <p:ext uri="{BB962C8B-B14F-4D97-AF65-F5344CB8AC3E}">
        <p14:creationId xmlns:p14="http://schemas.microsoft.com/office/powerpoint/2010/main" val="3976485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02F3C71-C981-4614-98EA-D6C494F80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A120AC-55CF-4EA3-B88E-74BF6F3230FF}"/>
              </a:ext>
            </a:extLst>
          </p:cNvPr>
          <p:cNvSpPr>
            <a:spLocks noGrp="1"/>
          </p:cNvSpPr>
          <p:nvPr>
            <p:ph type="title"/>
          </p:nvPr>
        </p:nvSpPr>
        <p:spPr>
          <a:xfrm>
            <a:off x="821516" y="640263"/>
            <a:ext cx="6204984" cy="1344975"/>
          </a:xfrm>
        </p:spPr>
        <p:txBody>
          <a:bodyPr>
            <a:normAutofit/>
          </a:bodyPr>
          <a:lstStyle/>
          <a:p>
            <a:r>
              <a:rPr lang="en-US" sz="4000" b="0" i="0" u="none" strike="noStrike">
                <a:effectLst/>
                <a:latin typeface="-webkit-standard"/>
              </a:rPr>
              <a:t>New Revenue Streams – Head Tax</a:t>
            </a:r>
            <a:endParaRPr lang="en-US" sz="4000"/>
          </a:p>
        </p:txBody>
      </p:sp>
      <p:sp>
        <p:nvSpPr>
          <p:cNvPr id="3" name="Content Placeholder 2">
            <a:extLst>
              <a:ext uri="{FF2B5EF4-FFF2-40B4-BE49-F238E27FC236}">
                <a16:creationId xmlns:a16="http://schemas.microsoft.com/office/drawing/2014/main" id="{B633F65B-EACB-4073-9B10-428AF919D55B}"/>
              </a:ext>
            </a:extLst>
          </p:cNvPr>
          <p:cNvSpPr>
            <a:spLocks noGrp="1"/>
          </p:cNvSpPr>
          <p:nvPr>
            <p:ph idx="1"/>
          </p:nvPr>
        </p:nvSpPr>
        <p:spPr>
          <a:xfrm>
            <a:off x="821515" y="2121762"/>
            <a:ext cx="6204984" cy="3626917"/>
          </a:xfrm>
        </p:spPr>
        <p:txBody>
          <a:bodyPr>
            <a:normAutofit fontScale="92500" lnSpcReduction="10000"/>
          </a:bodyPr>
          <a:lstStyle/>
          <a:p>
            <a:r>
              <a:rPr lang="en-US" sz="2400" b="0" i="0" u="none" strike="noStrike" dirty="0">
                <a:effectLst/>
                <a:latin typeface="-webkit-standard"/>
              </a:rPr>
              <a:t>Bishop introduces bill to re-establish education head tax</a:t>
            </a:r>
          </a:p>
          <a:p>
            <a:r>
              <a:rPr lang="en-US" sz="2400" b="0" i="0" u="none" strike="noStrike" dirty="0">
                <a:effectLst/>
                <a:latin typeface="-webkit-standard"/>
              </a:rPr>
              <a:t>The bill (SB50) would establish a $30 education head tax to help raise money for school construction and maintenance, estimated to bring in $13 million a year.</a:t>
            </a:r>
          </a:p>
          <a:p>
            <a:r>
              <a:rPr lang="en-US" sz="2400" b="0" i="0" u="none" strike="noStrike" dirty="0">
                <a:effectLst/>
                <a:latin typeface="-webkit-standard"/>
              </a:rPr>
              <a:t>From 1919 to 1980, Alaska had an annual employment head tax for the purpose of collecting revenues to fund schools. When it was repealed in 1980, the tax was $10 per person which has the equivalent value of $30 today</a:t>
            </a:r>
            <a:r>
              <a:rPr lang="en-US" sz="2000" b="0" i="0" u="none" strike="noStrike" dirty="0">
                <a:effectLst/>
                <a:latin typeface="-webkit-standard"/>
              </a:rPr>
              <a:t>.</a:t>
            </a:r>
          </a:p>
        </p:txBody>
      </p:sp>
      <p:pic>
        <p:nvPicPr>
          <p:cNvPr id="9" name="Picture 8" descr="A picture containing drawing&#10;&#10;Description automatically generated">
            <a:extLst>
              <a:ext uri="{FF2B5EF4-FFF2-40B4-BE49-F238E27FC236}">
                <a16:creationId xmlns:a16="http://schemas.microsoft.com/office/drawing/2014/main" id="{D58397DB-1C5C-0E49-90A4-780DD5136F9E}"/>
              </a:ext>
            </a:extLst>
          </p:cNvPr>
          <p:cNvPicPr>
            <a:picLocks noChangeAspect="1"/>
          </p:cNvPicPr>
          <p:nvPr/>
        </p:nvPicPr>
        <p:blipFill>
          <a:blip r:embed="rId2"/>
          <a:stretch>
            <a:fillRect/>
          </a:stretch>
        </p:blipFill>
        <p:spPr>
          <a:xfrm>
            <a:off x="7829551" y="477204"/>
            <a:ext cx="4042409" cy="1945409"/>
          </a:xfrm>
          <a:prstGeom prst="rect">
            <a:avLst/>
          </a:prstGeom>
        </p:spPr>
      </p:pic>
      <p:pic>
        <p:nvPicPr>
          <p:cNvPr id="4" name="Picture 3" descr="A picture containing drawing&#10;&#10;Description automatically generated">
            <a:extLst>
              <a:ext uri="{FF2B5EF4-FFF2-40B4-BE49-F238E27FC236}">
                <a16:creationId xmlns:a16="http://schemas.microsoft.com/office/drawing/2014/main" id="{69ABE7BA-3BEB-4C5A-A8C3-6FDB415CE6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9551" y="3472395"/>
            <a:ext cx="4042410" cy="2102053"/>
          </a:xfrm>
          <a:prstGeom prst="rect">
            <a:avLst/>
          </a:prstGeom>
        </p:spPr>
      </p:pic>
      <p:sp>
        <p:nvSpPr>
          <p:cNvPr id="7" name="Slide Number Placeholder 6">
            <a:extLst>
              <a:ext uri="{FF2B5EF4-FFF2-40B4-BE49-F238E27FC236}">
                <a16:creationId xmlns:a16="http://schemas.microsoft.com/office/drawing/2014/main" id="{429446F6-CFA7-B84C-9D90-2318BA83098C}"/>
              </a:ext>
            </a:extLst>
          </p:cNvPr>
          <p:cNvSpPr>
            <a:spLocks noGrp="1"/>
          </p:cNvSpPr>
          <p:nvPr>
            <p:ph type="sldNum" sz="quarter" idx="12"/>
          </p:nvPr>
        </p:nvSpPr>
        <p:spPr>
          <a:xfrm>
            <a:off x="8610600" y="6356350"/>
            <a:ext cx="2743200" cy="365125"/>
          </a:xfrm>
        </p:spPr>
        <p:txBody>
          <a:bodyPr>
            <a:normAutofit/>
          </a:bodyPr>
          <a:lstStyle/>
          <a:p>
            <a:pPr>
              <a:spcAft>
                <a:spcPts val="600"/>
              </a:spcAft>
            </a:pPr>
            <a:fld id="{28BDD5D4-1381-7144-B39D-1063F83D66D8}" type="slidenum">
              <a:rPr lang="en-US" smtClean="0"/>
              <a:pPr>
                <a:spcAft>
                  <a:spcPts val="600"/>
                </a:spcAft>
              </a:pPr>
              <a:t>11</a:t>
            </a:fld>
            <a:endParaRPr lang="en-US"/>
          </a:p>
        </p:txBody>
      </p:sp>
    </p:spTree>
    <p:extLst>
      <p:ext uri="{BB962C8B-B14F-4D97-AF65-F5344CB8AC3E}">
        <p14:creationId xmlns:p14="http://schemas.microsoft.com/office/powerpoint/2010/main" val="2667703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02F3C71-C981-4614-98EA-D6C494F80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A120AC-55CF-4EA3-B88E-74BF6F3230FF}"/>
              </a:ext>
            </a:extLst>
          </p:cNvPr>
          <p:cNvSpPr>
            <a:spLocks noGrp="1"/>
          </p:cNvSpPr>
          <p:nvPr>
            <p:ph type="title"/>
          </p:nvPr>
        </p:nvSpPr>
        <p:spPr>
          <a:xfrm>
            <a:off x="821516" y="640263"/>
            <a:ext cx="6204984" cy="1344975"/>
          </a:xfrm>
        </p:spPr>
        <p:txBody>
          <a:bodyPr>
            <a:normAutofit/>
          </a:bodyPr>
          <a:lstStyle/>
          <a:p>
            <a:r>
              <a:rPr lang="en-US" sz="4000" b="0" i="0" u="none" strike="noStrike" dirty="0">
                <a:effectLst/>
                <a:latin typeface="-webkit-standard"/>
              </a:rPr>
              <a:t>New Revenue Streams – Fuel Tax</a:t>
            </a:r>
            <a:endParaRPr lang="en-US" sz="4000" dirty="0"/>
          </a:p>
        </p:txBody>
      </p:sp>
      <p:sp>
        <p:nvSpPr>
          <p:cNvPr id="3" name="Content Placeholder 2">
            <a:extLst>
              <a:ext uri="{FF2B5EF4-FFF2-40B4-BE49-F238E27FC236}">
                <a16:creationId xmlns:a16="http://schemas.microsoft.com/office/drawing/2014/main" id="{B633F65B-EACB-4073-9B10-428AF919D55B}"/>
              </a:ext>
            </a:extLst>
          </p:cNvPr>
          <p:cNvSpPr>
            <a:spLocks noGrp="1"/>
          </p:cNvSpPr>
          <p:nvPr>
            <p:ph idx="1"/>
          </p:nvPr>
        </p:nvSpPr>
        <p:spPr>
          <a:xfrm>
            <a:off x="821515" y="2133600"/>
            <a:ext cx="6204984" cy="3615079"/>
          </a:xfrm>
        </p:spPr>
        <p:txBody>
          <a:bodyPr>
            <a:normAutofit fontScale="25000" lnSpcReduction="20000"/>
          </a:bodyPr>
          <a:lstStyle/>
          <a:p>
            <a:r>
              <a:rPr lang="en-US" sz="8000" b="0" i="0" u="none" strike="noStrike" dirty="0">
                <a:effectLst/>
                <a:latin typeface="Arial" panose="020B0604020202020204" pitchFamily="34" charset="0"/>
                <a:cs typeface="Arial" panose="020B0604020202020204" pitchFamily="34" charset="0"/>
              </a:rPr>
              <a:t>Alaska Legislator Proposes Doubling State's Motor Fuels - :Tax 2/5/20</a:t>
            </a:r>
            <a:br>
              <a:rPr lang="en-US" sz="8000" b="0" i="0" u="none" strike="noStrike" dirty="0">
                <a:effectLst/>
                <a:latin typeface="Arial" panose="020B0604020202020204" pitchFamily="34" charset="0"/>
                <a:cs typeface="Arial" panose="020B0604020202020204" pitchFamily="34" charset="0"/>
              </a:rPr>
            </a:br>
            <a:endParaRPr lang="en-US" sz="8000" b="0" i="0" u="none" strike="noStrike" dirty="0">
              <a:effectLst/>
              <a:latin typeface="Arial" panose="020B0604020202020204" pitchFamily="34" charset="0"/>
              <a:cs typeface="Arial" panose="020B0604020202020204" pitchFamily="34" charset="0"/>
            </a:endParaRPr>
          </a:p>
          <a:p>
            <a:r>
              <a:rPr lang="en-US" sz="8000" b="0" i="0" u="none" strike="noStrike" dirty="0">
                <a:effectLst/>
                <a:latin typeface="Arial" panose="020B0604020202020204" pitchFamily="34" charset="0"/>
                <a:cs typeface="Arial" panose="020B0604020202020204" pitchFamily="34" charset="0"/>
              </a:rPr>
              <a:t>Under SB115, the highway motor fuels tax would double from 8 cents to 16 cents per gallon. The marine fuels tax would also double from 5 to 10 cents per gallon.</a:t>
            </a:r>
            <a:br>
              <a:rPr lang="en-US" sz="8000" b="0" i="0" u="none" strike="noStrike" dirty="0">
                <a:effectLst/>
                <a:latin typeface="Arial" panose="020B0604020202020204" pitchFamily="34" charset="0"/>
                <a:cs typeface="Arial" panose="020B0604020202020204" pitchFamily="34" charset="0"/>
              </a:rPr>
            </a:br>
            <a:endParaRPr lang="en-US" sz="8000" b="0" i="0" u="none" strike="noStrike" dirty="0">
              <a:effectLst/>
              <a:latin typeface="Arial" panose="020B0604020202020204" pitchFamily="34" charset="0"/>
              <a:cs typeface="Arial" panose="020B0604020202020204" pitchFamily="34" charset="0"/>
            </a:endParaRPr>
          </a:p>
          <a:p>
            <a:r>
              <a:rPr lang="en-US" sz="8000" b="0" i="0" u="none" strike="noStrike" dirty="0">
                <a:effectLst/>
                <a:latin typeface="Arial" panose="020B0604020202020204" pitchFamily="34" charset="0"/>
                <a:cs typeface="Arial" panose="020B0604020202020204" pitchFamily="34" charset="0"/>
              </a:rPr>
              <a:t>Taxes on aviation gasoline, jet fuel and home heating fuel would remain unchanged.</a:t>
            </a:r>
            <a:br>
              <a:rPr lang="en-US" sz="8000" b="0" i="0" u="none" strike="noStrike" dirty="0">
                <a:effectLst/>
                <a:latin typeface="Arial" panose="020B0604020202020204" pitchFamily="34" charset="0"/>
                <a:cs typeface="Arial" panose="020B0604020202020204" pitchFamily="34" charset="0"/>
              </a:rPr>
            </a:br>
            <a:endParaRPr lang="en-US" sz="8000" b="0" i="0" u="none" strike="noStrike" dirty="0">
              <a:effectLst/>
              <a:latin typeface="Arial" panose="020B0604020202020204" pitchFamily="34" charset="0"/>
              <a:cs typeface="Arial" panose="020B0604020202020204" pitchFamily="34" charset="0"/>
            </a:endParaRPr>
          </a:p>
          <a:p>
            <a:r>
              <a:rPr lang="en-US" sz="8000" b="0" i="0" u="none" strike="noStrike" dirty="0">
                <a:effectLst/>
                <a:latin typeface="Arial" panose="020B0604020202020204" pitchFamily="34" charset="0"/>
                <a:cs typeface="Arial" panose="020B0604020202020204" pitchFamily="34" charset="0"/>
              </a:rPr>
              <a:t>The increase would raise about $35 million for the state and update a tax rate that has not changed since 1970. Alaska's 8-cent gas tax is the lowest in the nation.</a:t>
            </a:r>
          </a:p>
          <a:p>
            <a:endParaRPr lang="en-US" sz="1700" dirty="0"/>
          </a:p>
        </p:txBody>
      </p:sp>
      <p:pic>
        <p:nvPicPr>
          <p:cNvPr id="9" name="Picture 8" descr="A picture containing drawing&#10;&#10;Description automatically generated">
            <a:extLst>
              <a:ext uri="{FF2B5EF4-FFF2-40B4-BE49-F238E27FC236}">
                <a16:creationId xmlns:a16="http://schemas.microsoft.com/office/drawing/2014/main" id="{C4997878-36ED-B44B-9D4F-97E941953355}"/>
              </a:ext>
            </a:extLst>
          </p:cNvPr>
          <p:cNvPicPr>
            <a:picLocks noChangeAspect="1"/>
          </p:cNvPicPr>
          <p:nvPr/>
        </p:nvPicPr>
        <p:blipFill>
          <a:blip r:embed="rId2"/>
          <a:stretch>
            <a:fillRect/>
          </a:stretch>
        </p:blipFill>
        <p:spPr>
          <a:xfrm>
            <a:off x="7829551" y="477204"/>
            <a:ext cx="4042409" cy="1945409"/>
          </a:xfrm>
          <a:prstGeom prst="rect">
            <a:avLst/>
          </a:prstGeom>
        </p:spPr>
      </p:pic>
      <p:pic>
        <p:nvPicPr>
          <p:cNvPr id="4" name="Picture 3" descr="A picture containing drawing&#10;&#10;Description automatically generated">
            <a:extLst>
              <a:ext uri="{FF2B5EF4-FFF2-40B4-BE49-F238E27FC236}">
                <a16:creationId xmlns:a16="http://schemas.microsoft.com/office/drawing/2014/main" id="{69ABE7BA-3BEB-4C5A-A8C3-6FDB415CE6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9551" y="3472395"/>
            <a:ext cx="4042410" cy="2102053"/>
          </a:xfrm>
          <a:prstGeom prst="rect">
            <a:avLst/>
          </a:prstGeom>
        </p:spPr>
      </p:pic>
      <p:sp>
        <p:nvSpPr>
          <p:cNvPr id="7" name="Slide Number Placeholder 6">
            <a:extLst>
              <a:ext uri="{FF2B5EF4-FFF2-40B4-BE49-F238E27FC236}">
                <a16:creationId xmlns:a16="http://schemas.microsoft.com/office/drawing/2014/main" id="{429446F6-CFA7-B84C-9D90-2318BA83098C}"/>
              </a:ext>
            </a:extLst>
          </p:cNvPr>
          <p:cNvSpPr>
            <a:spLocks noGrp="1"/>
          </p:cNvSpPr>
          <p:nvPr>
            <p:ph type="sldNum" sz="quarter" idx="12"/>
          </p:nvPr>
        </p:nvSpPr>
        <p:spPr>
          <a:xfrm>
            <a:off x="8610600" y="6356350"/>
            <a:ext cx="2743200" cy="365125"/>
          </a:xfrm>
        </p:spPr>
        <p:txBody>
          <a:bodyPr>
            <a:normAutofit/>
          </a:bodyPr>
          <a:lstStyle/>
          <a:p>
            <a:pPr>
              <a:spcAft>
                <a:spcPts val="600"/>
              </a:spcAft>
            </a:pPr>
            <a:fld id="{28BDD5D4-1381-7144-B39D-1063F83D66D8}" type="slidenum">
              <a:rPr lang="en-US" smtClean="0"/>
              <a:pPr>
                <a:spcAft>
                  <a:spcPts val="600"/>
                </a:spcAft>
              </a:pPr>
              <a:t>12</a:t>
            </a:fld>
            <a:endParaRPr lang="en-US"/>
          </a:p>
        </p:txBody>
      </p:sp>
    </p:spTree>
    <p:extLst>
      <p:ext uri="{BB962C8B-B14F-4D97-AF65-F5344CB8AC3E}">
        <p14:creationId xmlns:p14="http://schemas.microsoft.com/office/powerpoint/2010/main" val="410497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02F3C71-C981-4614-98EA-D6C494F80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A120AC-55CF-4EA3-B88E-74BF6F3230FF}"/>
              </a:ext>
            </a:extLst>
          </p:cNvPr>
          <p:cNvSpPr>
            <a:spLocks noGrp="1"/>
          </p:cNvSpPr>
          <p:nvPr>
            <p:ph type="title"/>
          </p:nvPr>
        </p:nvSpPr>
        <p:spPr>
          <a:xfrm>
            <a:off x="821516" y="640263"/>
            <a:ext cx="6204984" cy="1344975"/>
          </a:xfrm>
        </p:spPr>
        <p:txBody>
          <a:bodyPr>
            <a:normAutofit/>
          </a:bodyPr>
          <a:lstStyle/>
          <a:p>
            <a:r>
              <a:rPr lang="en-US" sz="4000"/>
              <a:t>Lawsuit</a:t>
            </a:r>
          </a:p>
        </p:txBody>
      </p:sp>
      <p:sp>
        <p:nvSpPr>
          <p:cNvPr id="3" name="Content Placeholder 2">
            <a:extLst>
              <a:ext uri="{FF2B5EF4-FFF2-40B4-BE49-F238E27FC236}">
                <a16:creationId xmlns:a16="http://schemas.microsoft.com/office/drawing/2014/main" id="{B633F65B-EACB-4073-9B10-428AF919D55B}"/>
              </a:ext>
            </a:extLst>
          </p:cNvPr>
          <p:cNvSpPr>
            <a:spLocks noGrp="1"/>
          </p:cNvSpPr>
          <p:nvPr>
            <p:ph idx="1"/>
          </p:nvPr>
        </p:nvSpPr>
        <p:spPr>
          <a:xfrm>
            <a:off x="821515" y="2121762"/>
            <a:ext cx="6204984" cy="3626917"/>
          </a:xfrm>
        </p:spPr>
        <p:txBody>
          <a:bodyPr>
            <a:normAutofit/>
          </a:bodyPr>
          <a:lstStyle/>
          <a:p>
            <a:r>
              <a:rPr lang="en-US" sz="2400"/>
              <a:t>Alaska Legislature vs. Governor Dunleavy </a:t>
            </a:r>
          </a:p>
          <a:p>
            <a:r>
              <a:rPr lang="en-US" sz="2400"/>
              <a:t>Separation of powers </a:t>
            </a:r>
          </a:p>
          <a:p>
            <a:r>
              <a:rPr lang="en-US" sz="2400"/>
              <a:t>Education brought into the fray over forward funding)</a:t>
            </a:r>
          </a:p>
          <a:p>
            <a:endParaRPr lang="en-US" sz="2400"/>
          </a:p>
        </p:txBody>
      </p:sp>
      <p:pic>
        <p:nvPicPr>
          <p:cNvPr id="9" name="Picture 8" descr="A picture containing drawing&#10;&#10;Description automatically generated">
            <a:extLst>
              <a:ext uri="{FF2B5EF4-FFF2-40B4-BE49-F238E27FC236}">
                <a16:creationId xmlns:a16="http://schemas.microsoft.com/office/drawing/2014/main" id="{1432214C-7247-E144-AED2-2955828A8557}"/>
              </a:ext>
            </a:extLst>
          </p:cNvPr>
          <p:cNvPicPr>
            <a:picLocks noChangeAspect="1"/>
          </p:cNvPicPr>
          <p:nvPr/>
        </p:nvPicPr>
        <p:blipFill>
          <a:blip r:embed="rId2"/>
          <a:stretch>
            <a:fillRect/>
          </a:stretch>
        </p:blipFill>
        <p:spPr>
          <a:xfrm>
            <a:off x="7829551" y="477204"/>
            <a:ext cx="4042409" cy="1945409"/>
          </a:xfrm>
          <a:prstGeom prst="rect">
            <a:avLst/>
          </a:prstGeom>
        </p:spPr>
      </p:pic>
      <p:pic>
        <p:nvPicPr>
          <p:cNvPr id="4" name="Picture 3" descr="A picture containing drawing&#10;&#10;Description automatically generated">
            <a:extLst>
              <a:ext uri="{FF2B5EF4-FFF2-40B4-BE49-F238E27FC236}">
                <a16:creationId xmlns:a16="http://schemas.microsoft.com/office/drawing/2014/main" id="{69ABE7BA-3BEB-4C5A-A8C3-6FDB415CE6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9551" y="3472395"/>
            <a:ext cx="4042410" cy="2102053"/>
          </a:xfrm>
          <a:prstGeom prst="rect">
            <a:avLst/>
          </a:prstGeom>
        </p:spPr>
      </p:pic>
      <p:sp>
        <p:nvSpPr>
          <p:cNvPr id="7" name="Slide Number Placeholder 6">
            <a:extLst>
              <a:ext uri="{FF2B5EF4-FFF2-40B4-BE49-F238E27FC236}">
                <a16:creationId xmlns:a16="http://schemas.microsoft.com/office/drawing/2014/main" id="{429446F6-CFA7-B84C-9D90-2318BA83098C}"/>
              </a:ext>
            </a:extLst>
          </p:cNvPr>
          <p:cNvSpPr>
            <a:spLocks noGrp="1"/>
          </p:cNvSpPr>
          <p:nvPr>
            <p:ph type="sldNum" sz="quarter" idx="12"/>
          </p:nvPr>
        </p:nvSpPr>
        <p:spPr>
          <a:xfrm>
            <a:off x="8610600" y="6356350"/>
            <a:ext cx="2743200" cy="365125"/>
          </a:xfrm>
        </p:spPr>
        <p:txBody>
          <a:bodyPr>
            <a:normAutofit/>
          </a:bodyPr>
          <a:lstStyle/>
          <a:p>
            <a:pPr>
              <a:spcAft>
                <a:spcPts val="600"/>
              </a:spcAft>
            </a:pPr>
            <a:fld id="{28BDD5D4-1381-7144-B39D-1063F83D66D8}" type="slidenum">
              <a:rPr lang="en-US" smtClean="0"/>
              <a:pPr>
                <a:spcAft>
                  <a:spcPts val="600"/>
                </a:spcAft>
              </a:pPr>
              <a:t>13</a:t>
            </a:fld>
            <a:endParaRPr lang="en-US"/>
          </a:p>
        </p:txBody>
      </p:sp>
    </p:spTree>
    <p:extLst>
      <p:ext uri="{BB962C8B-B14F-4D97-AF65-F5344CB8AC3E}">
        <p14:creationId xmlns:p14="http://schemas.microsoft.com/office/powerpoint/2010/main" val="1447602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02F3C71-C981-4614-98EA-D6C494F80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A120AC-55CF-4EA3-B88E-74BF6F3230FF}"/>
              </a:ext>
            </a:extLst>
          </p:cNvPr>
          <p:cNvSpPr>
            <a:spLocks noGrp="1"/>
          </p:cNvSpPr>
          <p:nvPr>
            <p:ph type="title"/>
          </p:nvPr>
        </p:nvSpPr>
        <p:spPr>
          <a:xfrm>
            <a:off x="821516" y="640264"/>
            <a:ext cx="6204984" cy="901666"/>
          </a:xfrm>
        </p:spPr>
        <p:txBody>
          <a:bodyPr>
            <a:normAutofit fontScale="90000"/>
          </a:bodyPr>
          <a:lstStyle/>
          <a:p>
            <a:br>
              <a:rPr lang="en-US" sz="3100" b="0" i="0" u="none" strike="noStrike" dirty="0">
                <a:effectLst/>
                <a:latin typeface="Arial" panose="020B0604020202020204" pitchFamily="34" charset="0"/>
                <a:cs typeface="Arial" panose="020B0604020202020204" pitchFamily="34" charset="0"/>
              </a:rPr>
            </a:br>
            <a:r>
              <a:rPr lang="en-US" sz="3100" b="0" i="0" u="none" strike="noStrike" dirty="0">
                <a:effectLst/>
                <a:latin typeface="Arial" panose="020B0604020202020204" pitchFamily="34" charset="0"/>
                <a:cs typeface="Arial" panose="020B0604020202020204" pitchFamily="34" charset="0"/>
              </a:rPr>
              <a:t>Alaska is realizing more revenue from the Permanent Fund than from oil!</a:t>
            </a:r>
            <a:br>
              <a:rPr lang="en-US" sz="2200" b="0" i="0" u="none" strike="noStrike" dirty="0">
                <a:effectLst/>
                <a:latin typeface="-webkit-standard"/>
              </a:rPr>
            </a:br>
            <a:endParaRPr lang="en-US" sz="2200" dirty="0"/>
          </a:p>
        </p:txBody>
      </p:sp>
      <p:sp>
        <p:nvSpPr>
          <p:cNvPr id="3" name="Content Placeholder 2">
            <a:extLst>
              <a:ext uri="{FF2B5EF4-FFF2-40B4-BE49-F238E27FC236}">
                <a16:creationId xmlns:a16="http://schemas.microsoft.com/office/drawing/2014/main" id="{B633F65B-EACB-4073-9B10-428AF919D55B}"/>
              </a:ext>
            </a:extLst>
          </p:cNvPr>
          <p:cNvSpPr>
            <a:spLocks noGrp="1"/>
          </p:cNvSpPr>
          <p:nvPr>
            <p:ph idx="1"/>
          </p:nvPr>
        </p:nvSpPr>
        <p:spPr>
          <a:xfrm>
            <a:off x="821515" y="1810872"/>
            <a:ext cx="6204984" cy="3937808"/>
          </a:xfrm>
        </p:spPr>
        <p:txBody>
          <a:bodyPr>
            <a:normAutofit fontScale="92500" lnSpcReduction="20000"/>
          </a:bodyPr>
          <a:lstStyle/>
          <a:p>
            <a:r>
              <a:rPr lang="en-US" sz="2400" dirty="0">
                <a:latin typeface="Arial" panose="020B0604020202020204" pitchFamily="34" charset="0"/>
                <a:cs typeface="Arial" panose="020B0604020202020204" pitchFamily="34" charset="0"/>
              </a:rPr>
              <a:t>C</a:t>
            </a:r>
            <a:r>
              <a:rPr lang="en-US" sz="2400" b="0" i="0" u="none" strike="noStrike" dirty="0">
                <a:effectLst/>
                <a:latin typeface="Arial" panose="020B0604020202020204" pitchFamily="34" charset="0"/>
                <a:cs typeface="Arial" panose="020B0604020202020204" pitchFamily="34" charset="0"/>
              </a:rPr>
              <a:t>urrent estimate is for the Permanent Fund to deliver </a:t>
            </a:r>
            <a:r>
              <a:rPr lang="en-US" sz="2400" b="1" i="0" u="none" strike="noStrike" dirty="0">
                <a:effectLst/>
                <a:latin typeface="Arial" panose="020B0604020202020204" pitchFamily="34" charset="0"/>
                <a:cs typeface="Arial" panose="020B0604020202020204" pitchFamily="34" charset="0"/>
              </a:rPr>
              <a:t>$2.7B </a:t>
            </a:r>
            <a:r>
              <a:rPr lang="en-US" sz="2400" b="0" i="0" u="none" strike="noStrike" dirty="0">
                <a:effectLst/>
                <a:latin typeface="Arial" panose="020B0604020202020204" pitchFamily="34" charset="0"/>
                <a:cs typeface="Arial" panose="020B0604020202020204" pitchFamily="34" charset="0"/>
              </a:rPr>
              <a:t>to the state treasury this fiscal year</a:t>
            </a:r>
            <a:br>
              <a:rPr lang="en-US" sz="2400" b="0" i="0" u="none" strike="noStrike" dirty="0">
                <a:effectLst/>
                <a:latin typeface="Arial" panose="020B0604020202020204" pitchFamily="34" charset="0"/>
                <a:cs typeface="Arial" panose="020B0604020202020204" pitchFamily="34" charset="0"/>
              </a:rPr>
            </a:br>
            <a:endParaRPr lang="en-US" sz="2400" b="0" i="0" u="none" strike="noStrike" dirty="0">
              <a:effectLst/>
              <a:latin typeface="Arial" panose="020B0604020202020204" pitchFamily="34" charset="0"/>
              <a:cs typeface="Arial" panose="020B0604020202020204" pitchFamily="34" charset="0"/>
            </a:endParaRPr>
          </a:p>
          <a:p>
            <a:r>
              <a:rPr lang="en-US" sz="2400" b="0" i="0" u="none" strike="noStrike" dirty="0">
                <a:effectLst/>
                <a:latin typeface="Arial" panose="020B0604020202020204" pitchFamily="34" charset="0"/>
                <a:cs typeface="Arial" panose="020B0604020202020204" pitchFamily="34" charset="0"/>
              </a:rPr>
              <a:t>The oil industry will pay $2.1B in taxes and royalties </a:t>
            </a:r>
            <a:br>
              <a:rPr lang="en-US" sz="2400" b="0" i="0" u="none" strike="noStrike" dirty="0">
                <a:effectLst/>
                <a:latin typeface="Arial" panose="020B0604020202020204" pitchFamily="34" charset="0"/>
                <a:cs typeface="Arial" panose="020B0604020202020204" pitchFamily="34" charset="0"/>
              </a:rPr>
            </a:br>
            <a:endParaRPr lang="en-US" sz="2400" b="0" i="0" u="none" strike="noStrike" dirty="0">
              <a:effectLst/>
              <a:latin typeface="Arial" panose="020B0604020202020204" pitchFamily="34" charset="0"/>
              <a:cs typeface="Arial" panose="020B0604020202020204" pitchFamily="34" charset="0"/>
            </a:endParaRPr>
          </a:p>
          <a:p>
            <a:r>
              <a:rPr lang="en-US" sz="2400" b="0" i="0" u="none" strike="noStrike" dirty="0">
                <a:effectLst/>
                <a:latin typeface="Arial" panose="020B0604020202020204" pitchFamily="34" charset="0"/>
                <a:cs typeface="Arial" panose="020B0604020202020204" pitchFamily="34" charset="0"/>
              </a:rPr>
              <a:t>This isn’t a short-term shift </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b="0" i="0" u="none" strike="noStrike" dirty="0">
                <a:effectLst/>
                <a:latin typeface="Arial" panose="020B0604020202020204" pitchFamily="34" charset="0"/>
                <a:cs typeface="Arial" panose="020B0604020202020204" pitchFamily="34" charset="0"/>
              </a:rPr>
              <a:t>“Department of Revenue projections indicate the Permanent Fund’s investments will out-earn all other taxes and royalties each year through 2028, the end of the forecast period”</a:t>
            </a:r>
          </a:p>
          <a:p>
            <a:endParaRPr lang="en-US" sz="2000" dirty="0"/>
          </a:p>
        </p:txBody>
      </p:sp>
      <p:pic>
        <p:nvPicPr>
          <p:cNvPr id="9" name="Picture 8" descr="A picture containing drawing&#10;&#10;Description automatically generated">
            <a:extLst>
              <a:ext uri="{FF2B5EF4-FFF2-40B4-BE49-F238E27FC236}">
                <a16:creationId xmlns:a16="http://schemas.microsoft.com/office/drawing/2014/main" id="{607FD802-6AB8-9C4F-AF31-F65EEBF31B1B}"/>
              </a:ext>
            </a:extLst>
          </p:cNvPr>
          <p:cNvPicPr>
            <a:picLocks noChangeAspect="1"/>
          </p:cNvPicPr>
          <p:nvPr/>
        </p:nvPicPr>
        <p:blipFill>
          <a:blip r:embed="rId2"/>
          <a:stretch>
            <a:fillRect/>
          </a:stretch>
        </p:blipFill>
        <p:spPr>
          <a:xfrm>
            <a:off x="7829551" y="477204"/>
            <a:ext cx="4042409" cy="1945409"/>
          </a:xfrm>
          <a:prstGeom prst="rect">
            <a:avLst/>
          </a:prstGeom>
        </p:spPr>
      </p:pic>
      <p:pic>
        <p:nvPicPr>
          <p:cNvPr id="4" name="Picture 3" descr="A picture containing drawing&#10;&#10;Description automatically generated">
            <a:extLst>
              <a:ext uri="{FF2B5EF4-FFF2-40B4-BE49-F238E27FC236}">
                <a16:creationId xmlns:a16="http://schemas.microsoft.com/office/drawing/2014/main" id="{69ABE7BA-3BEB-4C5A-A8C3-6FDB415CE6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9551" y="3472395"/>
            <a:ext cx="4042410" cy="2102053"/>
          </a:xfrm>
          <a:prstGeom prst="rect">
            <a:avLst/>
          </a:prstGeom>
        </p:spPr>
      </p:pic>
      <p:sp>
        <p:nvSpPr>
          <p:cNvPr id="7" name="Slide Number Placeholder 6">
            <a:extLst>
              <a:ext uri="{FF2B5EF4-FFF2-40B4-BE49-F238E27FC236}">
                <a16:creationId xmlns:a16="http://schemas.microsoft.com/office/drawing/2014/main" id="{429446F6-CFA7-B84C-9D90-2318BA83098C}"/>
              </a:ext>
            </a:extLst>
          </p:cNvPr>
          <p:cNvSpPr>
            <a:spLocks noGrp="1"/>
          </p:cNvSpPr>
          <p:nvPr>
            <p:ph type="sldNum" sz="quarter" idx="12"/>
          </p:nvPr>
        </p:nvSpPr>
        <p:spPr>
          <a:xfrm>
            <a:off x="8610600" y="6356350"/>
            <a:ext cx="2743200" cy="365125"/>
          </a:xfrm>
        </p:spPr>
        <p:txBody>
          <a:bodyPr>
            <a:normAutofit/>
          </a:bodyPr>
          <a:lstStyle/>
          <a:p>
            <a:pPr>
              <a:spcAft>
                <a:spcPts val="600"/>
              </a:spcAft>
            </a:pPr>
            <a:fld id="{28BDD5D4-1381-7144-B39D-1063F83D66D8}" type="slidenum">
              <a:rPr lang="en-US" smtClean="0"/>
              <a:pPr>
                <a:spcAft>
                  <a:spcPts val="600"/>
                </a:spcAft>
              </a:pPr>
              <a:t>14</a:t>
            </a:fld>
            <a:endParaRPr lang="en-US"/>
          </a:p>
        </p:txBody>
      </p:sp>
    </p:spTree>
    <p:extLst>
      <p:ext uri="{BB962C8B-B14F-4D97-AF65-F5344CB8AC3E}">
        <p14:creationId xmlns:p14="http://schemas.microsoft.com/office/powerpoint/2010/main" val="3331353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02F3C71-C981-4614-98EA-D6C494F80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A120AC-55CF-4EA3-B88E-74BF6F3230FF}"/>
              </a:ext>
            </a:extLst>
          </p:cNvPr>
          <p:cNvSpPr>
            <a:spLocks noGrp="1"/>
          </p:cNvSpPr>
          <p:nvPr>
            <p:ph type="title"/>
          </p:nvPr>
        </p:nvSpPr>
        <p:spPr>
          <a:xfrm>
            <a:off x="821516" y="321176"/>
            <a:ext cx="6204984" cy="449789"/>
          </a:xfrm>
        </p:spPr>
        <p:txBody>
          <a:bodyPr>
            <a:normAutofit fontScale="90000"/>
          </a:bodyPr>
          <a:lstStyle/>
          <a:p>
            <a:br>
              <a:rPr lang="en-US" sz="2200" b="1" i="0" u="none" strike="noStrike" dirty="0">
                <a:effectLst/>
                <a:latin typeface="Arial" panose="020B0604020202020204" pitchFamily="34" charset="0"/>
                <a:cs typeface="Arial" panose="020B0604020202020204" pitchFamily="34" charset="0"/>
              </a:rPr>
            </a:br>
            <a:r>
              <a:rPr lang="en-US" sz="2200" b="1" i="0" u="none" strike="noStrike" dirty="0">
                <a:effectLst/>
                <a:latin typeface="Arial" panose="020B0604020202020204" pitchFamily="34" charset="0"/>
                <a:cs typeface="Arial" panose="020B0604020202020204" pitchFamily="34" charset="0"/>
              </a:rPr>
              <a:t>Diminishing oil revenue – volume and price</a:t>
            </a:r>
            <a:br>
              <a:rPr lang="en-US" sz="2200" b="0" i="0" u="none" strike="noStrike" dirty="0">
                <a:effectLst/>
                <a:latin typeface="-webkit-standard"/>
              </a:rPr>
            </a:br>
            <a:endParaRPr lang="en-US" sz="2200" dirty="0"/>
          </a:p>
        </p:txBody>
      </p:sp>
      <p:sp>
        <p:nvSpPr>
          <p:cNvPr id="3" name="Content Placeholder 2">
            <a:extLst>
              <a:ext uri="{FF2B5EF4-FFF2-40B4-BE49-F238E27FC236}">
                <a16:creationId xmlns:a16="http://schemas.microsoft.com/office/drawing/2014/main" id="{B633F65B-EACB-4073-9B10-428AF919D55B}"/>
              </a:ext>
            </a:extLst>
          </p:cNvPr>
          <p:cNvSpPr>
            <a:spLocks noGrp="1"/>
          </p:cNvSpPr>
          <p:nvPr>
            <p:ph idx="1"/>
          </p:nvPr>
        </p:nvSpPr>
        <p:spPr>
          <a:xfrm>
            <a:off x="821515" y="770966"/>
            <a:ext cx="6204984" cy="4977714"/>
          </a:xfrm>
        </p:spPr>
        <p:txBody>
          <a:bodyPr>
            <a:noAutofit/>
          </a:bodyPr>
          <a:lstStyle/>
          <a:p>
            <a:r>
              <a:rPr lang="en-US" sz="2000" b="0" i="0" u="none" strike="noStrike" dirty="0">
                <a:effectLst/>
                <a:latin typeface="Arial" panose="020B0604020202020204" pitchFamily="34" charset="0"/>
                <a:cs typeface="Arial" panose="020B0604020202020204" pitchFamily="34" charset="0"/>
              </a:rPr>
              <a:t>Pat Pitney: ”</a:t>
            </a:r>
            <a:r>
              <a:rPr lang="en-US" sz="2000" dirty="0">
                <a:latin typeface="Arial" panose="020B0604020202020204" pitchFamily="34" charset="0"/>
                <a:cs typeface="Arial" panose="020B0604020202020204" pitchFamily="34" charset="0"/>
              </a:rPr>
              <a:t>O</a:t>
            </a:r>
            <a:r>
              <a:rPr lang="en-US" sz="2000" b="0" i="0" u="none" strike="noStrike" dirty="0">
                <a:effectLst/>
                <a:latin typeface="Arial" panose="020B0604020202020204" pitchFamily="34" charset="0"/>
                <a:cs typeface="Arial" panose="020B0604020202020204" pitchFamily="34" charset="0"/>
              </a:rPr>
              <a:t>il revenue estimate this fall is $158M below last spring's forecast" </a:t>
            </a:r>
            <a:br>
              <a:rPr lang="en-US" sz="2000" b="0" i="0" u="none" strike="noStrike" dirty="0">
                <a:effectLst/>
                <a:latin typeface="Arial" panose="020B0604020202020204" pitchFamily="34" charset="0"/>
                <a:cs typeface="Arial" panose="020B0604020202020204" pitchFamily="34" charset="0"/>
              </a:rPr>
            </a:br>
            <a:endParaRPr lang="en-US" sz="2000" b="0" i="0" u="none" strike="noStrike" dirty="0">
              <a:effectLst/>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F</a:t>
            </a:r>
            <a:r>
              <a:rPr lang="en-US" sz="2000" b="0" i="0" u="none" strike="noStrike" dirty="0">
                <a:effectLst/>
                <a:latin typeface="Arial" panose="020B0604020202020204" pitchFamily="34" charset="0"/>
                <a:cs typeface="Arial" panose="020B0604020202020204" pitchFamily="34" charset="0"/>
              </a:rPr>
              <a:t>all forecast is </a:t>
            </a:r>
            <a:r>
              <a:rPr lang="en-US" sz="2000" b="1" i="0" u="none" strike="noStrike" dirty="0">
                <a:effectLst/>
                <a:latin typeface="Arial" panose="020B0604020202020204" pitchFamily="34" charset="0"/>
                <a:cs typeface="Arial" panose="020B0604020202020204" pitchFamily="34" charset="0"/>
              </a:rPr>
              <a:t>$63.54 </a:t>
            </a:r>
            <a:r>
              <a:rPr lang="en-US" sz="2000" b="0" i="0" u="none" strike="noStrike" dirty="0">
                <a:effectLst/>
                <a:latin typeface="Arial" panose="020B0604020202020204" pitchFamily="34" charset="0"/>
                <a:cs typeface="Arial" panose="020B0604020202020204" pitchFamily="34" charset="0"/>
              </a:rPr>
              <a:t>per barrel for this fiscal year, down </a:t>
            </a:r>
            <a:r>
              <a:rPr lang="en-US" sz="2000" b="1" i="0" u="none" strike="noStrike" dirty="0">
                <a:effectLst/>
                <a:latin typeface="Arial" panose="020B0604020202020204" pitchFamily="34" charset="0"/>
                <a:cs typeface="Arial" panose="020B0604020202020204" pitchFamily="34" charset="0"/>
              </a:rPr>
              <a:t>from $66 </a:t>
            </a:r>
            <a:r>
              <a:rPr lang="en-US" sz="2000" b="0" i="0" u="none" strike="noStrike" dirty="0">
                <a:effectLst/>
                <a:latin typeface="Arial" panose="020B0604020202020204" pitchFamily="34" charset="0"/>
                <a:cs typeface="Arial" panose="020B0604020202020204" pitchFamily="34" charset="0"/>
              </a:rPr>
              <a:t>last  spring</a:t>
            </a:r>
          </a:p>
          <a:p>
            <a:endParaRPr lang="en-US" sz="2000" b="0" i="0" u="none" strike="noStrike" dirty="0">
              <a:effectLst/>
              <a:latin typeface="Arial" panose="020B0604020202020204" pitchFamily="34" charset="0"/>
              <a:cs typeface="Arial" panose="020B0604020202020204" pitchFamily="34" charset="0"/>
            </a:endParaRPr>
          </a:p>
          <a:p>
            <a:r>
              <a:rPr lang="en-US" sz="2000" b="0" i="0" u="none" strike="noStrike" dirty="0">
                <a:effectLst/>
                <a:latin typeface="Arial" panose="020B0604020202020204" pitchFamily="34" charset="0"/>
                <a:cs typeface="Arial" panose="020B0604020202020204" pitchFamily="34" charset="0"/>
              </a:rPr>
              <a:t>For the fiscal year that starts July 1 the forecast is $59.00 per barrel</a:t>
            </a:r>
            <a:br>
              <a:rPr lang="en-US" sz="2000" b="0" i="0" u="none" strike="noStrike" dirty="0">
                <a:effectLst/>
                <a:latin typeface="Arial" panose="020B0604020202020204" pitchFamily="34" charset="0"/>
                <a:cs typeface="Arial" panose="020B0604020202020204" pitchFamily="34" charset="0"/>
              </a:rPr>
            </a:br>
            <a:endParaRPr lang="en-US" sz="2000" b="0" i="0" u="none" strike="noStrike" dirty="0">
              <a:effectLst/>
              <a:latin typeface="Arial" panose="020B0604020202020204" pitchFamily="34" charset="0"/>
              <a:cs typeface="Arial" panose="020B0604020202020204" pitchFamily="34" charset="0"/>
            </a:endParaRPr>
          </a:p>
          <a:p>
            <a:r>
              <a:rPr lang="en-US" sz="2000" b="0" i="0" u="none" strike="noStrike" dirty="0">
                <a:effectLst/>
                <a:latin typeface="Arial" panose="020B0604020202020204" pitchFamily="34" charset="0"/>
                <a:cs typeface="Arial" panose="020B0604020202020204" pitchFamily="34" charset="0"/>
              </a:rPr>
              <a:t>Oil production is also lower than projected earlier in the year</a:t>
            </a:r>
            <a:br>
              <a:rPr lang="en-US" sz="2000" b="0" i="0" u="none" strike="noStrike" dirty="0">
                <a:effectLst/>
                <a:latin typeface="Arial" panose="020B0604020202020204" pitchFamily="34" charset="0"/>
                <a:cs typeface="Arial" panose="020B0604020202020204" pitchFamily="34" charset="0"/>
              </a:rPr>
            </a:br>
            <a:endParaRPr lang="en-US" sz="2000" b="0" i="0" u="none" strike="noStrike" dirty="0">
              <a:effectLst/>
              <a:latin typeface="Arial" panose="020B0604020202020204" pitchFamily="34" charset="0"/>
              <a:cs typeface="Arial" panose="020B0604020202020204" pitchFamily="34" charset="0"/>
            </a:endParaRPr>
          </a:p>
          <a:p>
            <a:r>
              <a:rPr lang="en-US" sz="2000" b="0" i="0" u="none" strike="noStrike" dirty="0">
                <a:effectLst/>
                <a:latin typeface="Arial" panose="020B0604020202020204" pitchFamily="34" charset="0"/>
                <a:cs typeface="Arial" panose="020B0604020202020204" pitchFamily="34" charset="0"/>
              </a:rPr>
              <a:t>Spring</a:t>
            </a:r>
            <a:r>
              <a:rPr lang="en-US" sz="2000" dirty="0">
                <a:latin typeface="Arial" panose="020B0604020202020204" pitchFamily="34" charset="0"/>
                <a:cs typeface="Arial" panose="020B0604020202020204" pitchFamily="34" charset="0"/>
              </a:rPr>
              <a:t> forecast was for</a:t>
            </a:r>
            <a:r>
              <a:rPr lang="en-US" sz="2000" b="0" i="0" u="none" strike="noStrike" dirty="0">
                <a:effectLst/>
                <a:latin typeface="Arial" panose="020B0604020202020204" pitchFamily="34" charset="0"/>
                <a:cs typeface="Arial" panose="020B0604020202020204" pitchFamily="34" charset="0"/>
              </a:rPr>
              <a:t> </a:t>
            </a:r>
            <a:r>
              <a:rPr lang="en-US" sz="2000" b="1" i="0" u="none" strike="noStrike" dirty="0">
                <a:effectLst/>
                <a:latin typeface="Arial" panose="020B0604020202020204" pitchFamily="34" charset="0"/>
                <a:cs typeface="Arial" panose="020B0604020202020204" pitchFamily="34" charset="0"/>
              </a:rPr>
              <a:t>529,500 barrels per day</a:t>
            </a:r>
            <a:r>
              <a:rPr lang="en-US" sz="2000" b="0" i="0" u="none" strike="noStrike" dirty="0">
                <a:effectLst/>
                <a:latin typeface="Arial" panose="020B0604020202020204" pitchFamily="34" charset="0"/>
                <a:cs typeface="Arial" panose="020B0604020202020204" pitchFamily="34" charset="0"/>
              </a:rPr>
              <a:t>, fall forecast is </a:t>
            </a:r>
            <a:r>
              <a:rPr lang="en-US" sz="2000" b="1" i="0" u="none" strike="noStrike" dirty="0">
                <a:effectLst/>
                <a:latin typeface="Arial" panose="020B0604020202020204" pitchFamily="34" charset="0"/>
                <a:cs typeface="Arial" panose="020B0604020202020204" pitchFamily="34" charset="0"/>
              </a:rPr>
              <a:t>492,100 barrels</a:t>
            </a:r>
          </a:p>
          <a:p>
            <a:pPr marL="0" indent="0">
              <a:buNone/>
            </a:pPr>
            <a:r>
              <a:rPr lang="en-US" sz="2000" b="0" i="0" u="none" strike="noStrike" dirty="0">
                <a:effectLst/>
                <a:latin typeface="Arial" panose="020B0604020202020204" pitchFamily="34" charset="0"/>
                <a:cs typeface="Arial" panose="020B0604020202020204" pitchFamily="34" charset="0"/>
              </a:rPr>
              <a:t>And in a sobering note, the coronavirus is lowering world economic output, and the yesterday was $56.50</a:t>
            </a:r>
          </a:p>
        </p:txBody>
      </p:sp>
      <p:pic>
        <p:nvPicPr>
          <p:cNvPr id="9" name="Picture 8" descr="A picture containing drawing&#10;&#10;Description automatically generated">
            <a:extLst>
              <a:ext uri="{FF2B5EF4-FFF2-40B4-BE49-F238E27FC236}">
                <a16:creationId xmlns:a16="http://schemas.microsoft.com/office/drawing/2014/main" id="{ADBE6A62-CCD5-2944-9571-6F907615A812}"/>
              </a:ext>
            </a:extLst>
          </p:cNvPr>
          <p:cNvPicPr>
            <a:picLocks noChangeAspect="1"/>
          </p:cNvPicPr>
          <p:nvPr/>
        </p:nvPicPr>
        <p:blipFill>
          <a:blip r:embed="rId2"/>
          <a:stretch>
            <a:fillRect/>
          </a:stretch>
        </p:blipFill>
        <p:spPr>
          <a:xfrm>
            <a:off x="7829551" y="477204"/>
            <a:ext cx="4042409" cy="1945409"/>
          </a:xfrm>
          <a:prstGeom prst="rect">
            <a:avLst/>
          </a:prstGeom>
        </p:spPr>
      </p:pic>
      <p:pic>
        <p:nvPicPr>
          <p:cNvPr id="4" name="Picture 3" descr="A picture containing drawing&#10;&#10;Description automatically generated">
            <a:extLst>
              <a:ext uri="{FF2B5EF4-FFF2-40B4-BE49-F238E27FC236}">
                <a16:creationId xmlns:a16="http://schemas.microsoft.com/office/drawing/2014/main" id="{69ABE7BA-3BEB-4C5A-A8C3-6FDB415CE6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9551" y="3472395"/>
            <a:ext cx="4042410" cy="2102053"/>
          </a:xfrm>
          <a:prstGeom prst="rect">
            <a:avLst/>
          </a:prstGeom>
        </p:spPr>
      </p:pic>
      <p:sp>
        <p:nvSpPr>
          <p:cNvPr id="7" name="Slide Number Placeholder 6">
            <a:extLst>
              <a:ext uri="{FF2B5EF4-FFF2-40B4-BE49-F238E27FC236}">
                <a16:creationId xmlns:a16="http://schemas.microsoft.com/office/drawing/2014/main" id="{429446F6-CFA7-B84C-9D90-2318BA83098C}"/>
              </a:ext>
            </a:extLst>
          </p:cNvPr>
          <p:cNvSpPr>
            <a:spLocks noGrp="1"/>
          </p:cNvSpPr>
          <p:nvPr>
            <p:ph type="sldNum" sz="quarter" idx="12"/>
          </p:nvPr>
        </p:nvSpPr>
        <p:spPr>
          <a:xfrm>
            <a:off x="8610600" y="6356350"/>
            <a:ext cx="2743200" cy="365125"/>
          </a:xfrm>
        </p:spPr>
        <p:txBody>
          <a:bodyPr>
            <a:normAutofit/>
          </a:bodyPr>
          <a:lstStyle/>
          <a:p>
            <a:pPr>
              <a:spcAft>
                <a:spcPts val="600"/>
              </a:spcAft>
            </a:pPr>
            <a:fld id="{28BDD5D4-1381-7144-B39D-1063F83D66D8}" type="slidenum">
              <a:rPr lang="en-US" smtClean="0"/>
              <a:pPr>
                <a:spcAft>
                  <a:spcPts val="600"/>
                </a:spcAft>
              </a:pPr>
              <a:t>15</a:t>
            </a:fld>
            <a:endParaRPr lang="en-US"/>
          </a:p>
        </p:txBody>
      </p:sp>
    </p:spTree>
    <p:extLst>
      <p:ext uri="{BB962C8B-B14F-4D97-AF65-F5344CB8AC3E}">
        <p14:creationId xmlns:p14="http://schemas.microsoft.com/office/powerpoint/2010/main" val="1889974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EA110D6-55F2-AB4C-95E3-29F2C75857EC}"/>
              </a:ext>
            </a:extLst>
          </p:cNvPr>
          <p:cNvPicPr>
            <a:picLocks noGrp="1" noChangeAspect="1"/>
          </p:cNvPicPr>
          <p:nvPr>
            <p:ph idx="1"/>
          </p:nvPr>
        </p:nvPicPr>
        <p:blipFill>
          <a:blip r:embed="rId2"/>
          <a:stretch>
            <a:fillRect/>
          </a:stretch>
        </p:blipFill>
        <p:spPr>
          <a:xfrm>
            <a:off x="1125415" y="0"/>
            <a:ext cx="9636370" cy="6928340"/>
          </a:xfrm>
          <a:prstGeom prst="rect">
            <a:avLst/>
          </a:prstGeom>
        </p:spPr>
      </p:pic>
      <p:sp>
        <p:nvSpPr>
          <p:cNvPr id="8" name="Slide Number Placeholder 7">
            <a:extLst>
              <a:ext uri="{FF2B5EF4-FFF2-40B4-BE49-F238E27FC236}">
                <a16:creationId xmlns:a16="http://schemas.microsoft.com/office/drawing/2014/main" id="{3EB485E2-4193-CC40-9D08-9C81B367B1D7}"/>
              </a:ext>
            </a:extLst>
          </p:cNvPr>
          <p:cNvSpPr>
            <a:spLocks noGrp="1"/>
          </p:cNvSpPr>
          <p:nvPr>
            <p:ph type="sldNum" sz="quarter" idx="12"/>
          </p:nvPr>
        </p:nvSpPr>
        <p:spPr/>
        <p:txBody>
          <a:bodyPr/>
          <a:lstStyle/>
          <a:p>
            <a:fld id="{28BDD5D4-1381-7144-B39D-1063F83D66D8}" type="slidenum">
              <a:rPr lang="en-US" smtClean="0"/>
              <a:t>16</a:t>
            </a:fld>
            <a:endParaRPr lang="en-US"/>
          </a:p>
        </p:txBody>
      </p:sp>
    </p:spTree>
    <p:extLst>
      <p:ext uri="{BB962C8B-B14F-4D97-AF65-F5344CB8AC3E}">
        <p14:creationId xmlns:p14="http://schemas.microsoft.com/office/powerpoint/2010/main" val="4060974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2">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9FA27E0-2557-4C65-A062-F1F11B2073D6}"/>
              </a:ext>
            </a:extLst>
          </p:cNvPr>
          <p:cNvSpPr txBox="1"/>
          <p:nvPr/>
        </p:nvSpPr>
        <p:spPr>
          <a:xfrm>
            <a:off x="1116498" y="655128"/>
            <a:ext cx="4613919" cy="1499616"/>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200">
                <a:latin typeface="+mj-lt"/>
                <a:ea typeface="+mj-ea"/>
                <a:cs typeface="+mj-cs"/>
              </a:rPr>
              <a:t>Thank You!</a:t>
            </a:r>
          </a:p>
        </p:txBody>
      </p:sp>
      <p:sp>
        <p:nvSpPr>
          <p:cNvPr id="15" name="Rectangle 14">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1F49CE81-B2F4-47B2-9D4A-886DCE0A840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18" name="Rectangle 64">
              <a:extLst>
                <a:ext uri="{FF2B5EF4-FFF2-40B4-BE49-F238E27FC236}">
                  <a16:creationId xmlns:a16="http://schemas.microsoft.com/office/drawing/2014/main" id="{4BE32177-3EAD-42DA-997C-8DAE1BFEE5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A0DEE160-9825-4DB5-8188-911AC13EA7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9C5FEDB5-0AEE-40E4-9CA6-6718B956D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id="{1A11DF2D-1D4B-45DA-906B-2A1F84C99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a16="http://schemas.microsoft.com/office/drawing/2014/main" id="{B6A5BAC0-9806-4124-A584-7F924A658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id="{A8F6BFA3-38BE-4F0A-94D9-EF0E6EA01A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BE6BCF21-959F-419E-BCA4-B20AF92EF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54B6E037-E222-42EB-9AEB-C45EF2090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id="{A0494426-372E-42B8-87E1-170F1B596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14DB5AB5-5D73-4375-8CF4-DF4B7A5D7F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009B2A6E-6D36-4A9A-AFAA-CF4D859147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85DC0718-B29F-47A6-931F-F0EF9FA99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AAED958D-AFCC-4BEF-818A-EFF7E41D17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C216DD5A-D1AE-429E-937E-456A50345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A845B253-9DEE-45AC-AADA-FAA6812C39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CE7B6CBF-757B-4B55-84CB-062B712D38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2CC28C7A-EF33-43D3-90CD-DCAC92546A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BC0C9DCF-F15B-4B7A-A16B-37B4335E6B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a16="http://schemas.microsoft.com/office/drawing/2014/main" id="{94991FD1-406A-4958-87D4-8DFA9FEA4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5CD32F69-27AD-4088-877C-E2A40F8B07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6" descr="A picture containing drawing&#10;&#10;Description automatically generated">
            <a:extLst>
              <a:ext uri="{FF2B5EF4-FFF2-40B4-BE49-F238E27FC236}">
                <a16:creationId xmlns:a16="http://schemas.microsoft.com/office/drawing/2014/main" id="{DE18407E-3EE8-474B-A6CF-FB6F22A6026B}"/>
              </a:ext>
            </a:extLst>
          </p:cNvPr>
          <p:cNvPicPr>
            <a:picLocks noChangeAspect="1"/>
          </p:cNvPicPr>
          <p:nvPr/>
        </p:nvPicPr>
        <p:blipFill>
          <a:blip r:embed="rId2"/>
          <a:stretch>
            <a:fillRect/>
          </a:stretch>
        </p:blipFill>
        <p:spPr>
          <a:xfrm>
            <a:off x="6479837" y="293846"/>
            <a:ext cx="5586942" cy="2688715"/>
          </a:xfrm>
          <a:prstGeom prst="rect">
            <a:avLst/>
          </a:prstGeom>
        </p:spPr>
      </p:pic>
      <p:sp>
        <p:nvSpPr>
          <p:cNvPr id="39" name="Rectangle 38">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61AA4A5B-3225-8D44-9719-A5670327EF66}"/>
              </a:ext>
            </a:extLst>
          </p:cNvPr>
          <p:cNvSpPr>
            <a:spLocks noGrp="1"/>
          </p:cNvSpPr>
          <p:nvPr>
            <p:ph type="sldNum" sz="quarter" idx="12"/>
          </p:nvPr>
        </p:nvSpPr>
        <p:spPr>
          <a:xfrm>
            <a:off x="73152" y="3383280"/>
            <a:ext cx="457200" cy="365125"/>
          </a:xfrm>
        </p:spPr>
        <p:txBody>
          <a:bodyPr vert="horz" lIns="91440" tIns="45720" rIns="91440" bIns="45720" rtlCol="0" anchor="ctr">
            <a:normAutofit/>
          </a:bodyPr>
          <a:lstStyle/>
          <a:p>
            <a:pPr algn="ctr">
              <a:spcAft>
                <a:spcPts val="600"/>
              </a:spcAft>
            </a:pPr>
            <a:fld id="{28BDD5D4-1381-7144-B39D-1063F83D66D8}" type="slidenum">
              <a:rPr lang="en-US">
                <a:solidFill>
                  <a:srgbClr val="FFFFFF"/>
                </a:solidFill>
              </a:rPr>
              <a:pPr algn="ctr">
                <a:spcAft>
                  <a:spcPts val="600"/>
                </a:spcAft>
              </a:pPr>
              <a:t>17</a:t>
            </a:fld>
            <a:endParaRPr lang="en-US">
              <a:solidFill>
                <a:srgbClr val="FFFFFF"/>
              </a:solidFill>
            </a:endParaRPr>
          </a:p>
        </p:txBody>
      </p:sp>
      <p:pic>
        <p:nvPicPr>
          <p:cNvPr id="8" name="Picture 7" descr="A close up of a logo&#10;&#10;Description automatically generated">
            <a:extLst>
              <a:ext uri="{FF2B5EF4-FFF2-40B4-BE49-F238E27FC236}">
                <a16:creationId xmlns:a16="http://schemas.microsoft.com/office/drawing/2014/main" id="{6DCCD34E-B8C5-42D2-ADEC-A9C2E1584B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4869" y="3315854"/>
            <a:ext cx="3455611" cy="3455611"/>
          </a:xfrm>
          <a:prstGeom prst="rect">
            <a:avLst/>
          </a:prstGeom>
        </p:spPr>
      </p:pic>
      <p:pic>
        <p:nvPicPr>
          <p:cNvPr id="6" name="Picture 5" descr="A picture containing drawing&#10;&#10;Description automatically generated">
            <a:extLst>
              <a:ext uri="{FF2B5EF4-FFF2-40B4-BE49-F238E27FC236}">
                <a16:creationId xmlns:a16="http://schemas.microsoft.com/office/drawing/2014/main" id="{EA3138E0-8977-934A-9BA9-E55059C96D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9838" y="3591055"/>
            <a:ext cx="5586942" cy="2905209"/>
          </a:xfrm>
          <a:prstGeom prst="rect">
            <a:avLst/>
          </a:prstGeom>
        </p:spPr>
      </p:pic>
    </p:spTree>
    <p:extLst>
      <p:ext uri="{BB962C8B-B14F-4D97-AF65-F5344CB8AC3E}">
        <p14:creationId xmlns:p14="http://schemas.microsoft.com/office/powerpoint/2010/main" val="2112055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E02F3C71-C981-4614-98EA-D6C494F80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A120AC-55CF-4EA3-B88E-74BF6F3230FF}"/>
              </a:ext>
            </a:extLst>
          </p:cNvPr>
          <p:cNvSpPr>
            <a:spLocks noGrp="1"/>
          </p:cNvSpPr>
          <p:nvPr>
            <p:ph type="title"/>
          </p:nvPr>
        </p:nvSpPr>
        <p:spPr>
          <a:xfrm>
            <a:off x="821516" y="640263"/>
            <a:ext cx="6204984" cy="1344975"/>
          </a:xfrm>
        </p:spPr>
        <p:txBody>
          <a:bodyPr>
            <a:normAutofit/>
          </a:bodyPr>
          <a:lstStyle/>
          <a:p>
            <a:r>
              <a:rPr lang="en-US" sz="4000" dirty="0"/>
              <a:t>Today we will discuss…</a:t>
            </a:r>
            <a:br>
              <a:rPr lang="en-US" sz="4000" dirty="0"/>
            </a:br>
            <a:endParaRPr lang="en-US" sz="4000" dirty="0"/>
          </a:p>
        </p:txBody>
      </p:sp>
      <p:sp>
        <p:nvSpPr>
          <p:cNvPr id="3" name="Content Placeholder 2">
            <a:extLst>
              <a:ext uri="{FF2B5EF4-FFF2-40B4-BE49-F238E27FC236}">
                <a16:creationId xmlns:a16="http://schemas.microsoft.com/office/drawing/2014/main" id="{B633F65B-EACB-4073-9B10-428AF919D55B}"/>
              </a:ext>
            </a:extLst>
          </p:cNvPr>
          <p:cNvSpPr>
            <a:spLocks noGrp="1"/>
          </p:cNvSpPr>
          <p:nvPr>
            <p:ph idx="1"/>
          </p:nvPr>
        </p:nvSpPr>
        <p:spPr>
          <a:xfrm>
            <a:off x="821514" y="1312750"/>
            <a:ext cx="6204984" cy="4478450"/>
          </a:xfrm>
        </p:spPr>
        <p:txBody>
          <a:bodyPr>
            <a:normAutofit/>
          </a:bodyPr>
          <a:lstStyle/>
          <a:p>
            <a:r>
              <a:rPr lang="en-US" sz="2000" b="1" dirty="0"/>
              <a:t>Norm</a:t>
            </a:r>
            <a:r>
              <a:rPr lang="en-US" sz="2000" dirty="0"/>
              <a:t> – Introduction</a:t>
            </a:r>
          </a:p>
          <a:p>
            <a:r>
              <a:rPr lang="en-US" sz="2000" b="1" dirty="0"/>
              <a:t>Lisa</a:t>
            </a:r>
            <a:r>
              <a:rPr lang="en-US" sz="2000" dirty="0"/>
              <a:t> – Teacher Recruitment &amp; Retention</a:t>
            </a:r>
          </a:p>
          <a:p>
            <a:r>
              <a:rPr lang="en-US" sz="2000" b="1" dirty="0"/>
              <a:t>Norm</a:t>
            </a:r>
            <a:r>
              <a:rPr lang="en-US" sz="2000" dirty="0"/>
              <a:t> - Size of the PFD – statutory formula or some other process?</a:t>
            </a:r>
          </a:p>
          <a:p>
            <a:r>
              <a:rPr lang="en-US" sz="2000" b="1" dirty="0"/>
              <a:t>Lisa </a:t>
            </a:r>
            <a:r>
              <a:rPr lang="en-US" sz="2000" dirty="0"/>
              <a:t>- New Revenue streams</a:t>
            </a:r>
          </a:p>
          <a:p>
            <a:r>
              <a:rPr lang="en-US" sz="2000" b="1" dirty="0"/>
              <a:t>Norm</a:t>
            </a:r>
            <a:r>
              <a:rPr lang="en-US" sz="2000" dirty="0"/>
              <a:t> - Lawsuit – Alaska Legislature vs. Governor Dunleavy (separation of powers – Education brought into the fray over forward funding)</a:t>
            </a:r>
          </a:p>
          <a:p>
            <a:r>
              <a:rPr lang="en-US" sz="2000" b="1" dirty="0"/>
              <a:t>Lisa</a:t>
            </a:r>
            <a:r>
              <a:rPr lang="en-US" sz="2000" dirty="0"/>
              <a:t> - Alaska is realizing more revenue from PF than oil</a:t>
            </a:r>
          </a:p>
          <a:p>
            <a:r>
              <a:rPr lang="en-US" sz="2000" b="1" dirty="0"/>
              <a:t>Norm</a:t>
            </a:r>
            <a:r>
              <a:rPr lang="en-US" sz="2000" dirty="0"/>
              <a:t> - Governor recall effort</a:t>
            </a:r>
          </a:p>
          <a:p>
            <a:r>
              <a:rPr lang="en-US" sz="2000" b="1" dirty="0"/>
              <a:t>Lisa</a:t>
            </a:r>
            <a:r>
              <a:rPr lang="en-US" sz="2000" dirty="0"/>
              <a:t> - Diminishing oil revenue (lower price of oil + diminished through-put)</a:t>
            </a:r>
          </a:p>
          <a:p>
            <a:pPr marL="514350" indent="-514350">
              <a:buFont typeface="+mj-lt"/>
              <a:buAutoNum type="arabicPeriod"/>
            </a:pPr>
            <a:endParaRPr lang="en-US" sz="1500" dirty="0"/>
          </a:p>
        </p:txBody>
      </p:sp>
      <p:pic>
        <p:nvPicPr>
          <p:cNvPr id="8" name="Picture 7">
            <a:extLst>
              <a:ext uri="{FF2B5EF4-FFF2-40B4-BE49-F238E27FC236}">
                <a16:creationId xmlns:a16="http://schemas.microsoft.com/office/drawing/2014/main" id="{83DD894C-4348-A04C-9582-2FA45DFED203}"/>
              </a:ext>
            </a:extLst>
          </p:cNvPr>
          <p:cNvPicPr>
            <a:picLocks noChangeAspect="1"/>
          </p:cNvPicPr>
          <p:nvPr/>
        </p:nvPicPr>
        <p:blipFill>
          <a:blip r:embed="rId2"/>
          <a:stretch>
            <a:fillRect/>
          </a:stretch>
        </p:blipFill>
        <p:spPr>
          <a:xfrm>
            <a:off x="7829551" y="477204"/>
            <a:ext cx="4042409" cy="1945409"/>
          </a:xfrm>
          <a:prstGeom prst="rect">
            <a:avLst/>
          </a:prstGeom>
        </p:spPr>
      </p:pic>
      <p:pic>
        <p:nvPicPr>
          <p:cNvPr id="4" name="Picture 3" descr="A picture containing drawing&#10;&#10;Description automatically generated">
            <a:extLst>
              <a:ext uri="{FF2B5EF4-FFF2-40B4-BE49-F238E27FC236}">
                <a16:creationId xmlns:a16="http://schemas.microsoft.com/office/drawing/2014/main" id="{69ABE7BA-3BEB-4C5A-A8C3-6FDB415CE6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9551" y="3472395"/>
            <a:ext cx="4042410" cy="2102053"/>
          </a:xfrm>
          <a:prstGeom prst="rect">
            <a:avLst/>
          </a:prstGeom>
        </p:spPr>
      </p:pic>
      <p:sp>
        <p:nvSpPr>
          <p:cNvPr id="7" name="Slide Number Placeholder 6">
            <a:extLst>
              <a:ext uri="{FF2B5EF4-FFF2-40B4-BE49-F238E27FC236}">
                <a16:creationId xmlns:a16="http://schemas.microsoft.com/office/drawing/2014/main" id="{6B8FBC1F-875C-DE4C-AE3C-534F2DFAF4E2}"/>
              </a:ext>
            </a:extLst>
          </p:cNvPr>
          <p:cNvSpPr>
            <a:spLocks noGrp="1"/>
          </p:cNvSpPr>
          <p:nvPr>
            <p:ph type="sldNum" sz="quarter" idx="12"/>
          </p:nvPr>
        </p:nvSpPr>
        <p:spPr>
          <a:xfrm>
            <a:off x="8610600" y="6356350"/>
            <a:ext cx="2743200" cy="365125"/>
          </a:xfrm>
        </p:spPr>
        <p:txBody>
          <a:bodyPr>
            <a:normAutofit/>
          </a:bodyPr>
          <a:lstStyle/>
          <a:p>
            <a:pPr>
              <a:spcAft>
                <a:spcPts val="600"/>
              </a:spcAft>
            </a:pPr>
            <a:fld id="{28BDD5D4-1381-7144-B39D-1063F83D66D8}" type="slidenum">
              <a:rPr lang="en-US" smtClean="0"/>
              <a:pPr>
                <a:spcAft>
                  <a:spcPts val="600"/>
                </a:spcAft>
              </a:pPr>
              <a:t>2</a:t>
            </a:fld>
            <a:endParaRPr lang="en-US"/>
          </a:p>
        </p:txBody>
      </p:sp>
    </p:spTree>
    <p:extLst>
      <p:ext uri="{BB962C8B-B14F-4D97-AF65-F5344CB8AC3E}">
        <p14:creationId xmlns:p14="http://schemas.microsoft.com/office/powerpoint/2010/main" val="2467557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D7D03296-BABA-47AD-A5D5-ED15672701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A120AC-55CF-4EA3-B88E-74BF6F3230FF}"/>
              </a:ext>
            </a:extLst>
          </p:cNvPr>
          <p:cNvSpPr>
            <a:spLocks noGrp="1"/>
          </p:cNvSpPr>
          <p:nvPr>
            <p:ph type="title"/>
          </p:nvPr>
        </p:nvSpPr>
        <p:spPr>
          <a:xfrm>
            <a:off x="838200" y="226061"/>
            <a:ext cx="10515600" cy="1092050"/>
          </a:xfrm>
        </p:spPr>
        <p:txBody>
          <a:bodyPr vert="horz" lIns="91440" tIns="45720" rIns="91440" bIns="45720" rtlCol="0" anchor="b">
            <a:normAutofit/>
          </a:bodyPr>
          <a:lstStyle/>
          <a:p>
            <a:pPr algn="ctr"/>
            <a:r>
              <a:rPr lang="en-US" sz="5200" dirty="0"/>
              <a:t>Introduction- Norm Wooten</a:t>
            </a:r>
          </a:p>
        </p:txBody>
      </p:sp>
      <p:sp useBgFill="1">
        <p:nvSpPr>
          <p:cNvPr id="16" name="Rectangle 15">
            <a:extLst>
              <a:ext uri="{FF2B5EF4-FFF2-40B4-BE49-F238E27FC236}">
                <a16:creationId xmlns:a16="http://schemas.microsoft.com/office/drawing/2014/main" id="{284A8429-F65A-490D-96E4-1158D3E8A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396083"/>
            <a:ext cx="10515599" cy="822960"/>
          </a:xfrm>
          <a:prstGeom prst="rect">
            <a:avLst/>
          </a:prstGeom>
          <a:ln w="12700">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0F022291-A82B-4D23-A1E0-5F9BD6846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41136" y="1859832"/>
            <a:ext cx="109728"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9" name="Content Placeholder 8" descr="A picture containing drawing&#10;&#10;Description automatically generated">
            <a:extLst>
              <a:ext uri="{FF2B5EF4-FFF2-40B4-BE49-F238E27FC236}">
                <a16:creationId xmlns:a16="http://schemas.microsoft.com/office/drawing/2014/main" id="{395E05D9-D2E4-6049-90A1-0D334AEFA9E7}"/>
              </a:ext>
            </a:extLst>
          </p:cNvPr>
          <p:cNvPicPr>
            <a:picLocks noGrp="1" noChangeAspect="1"/>
          </p:cNvPicPr>
          <p:nvPr>
            <p:ph idx="1"/>
          </p:nvPr>
        </p:nvPicPr>
        <p:blipFill>
          <a:blip r:embed="rId2"/>
          <a:stretch>
            <a:fillRect/>
          </a:stretch>
        </p:blipFill>
        <p:spPr>
          <a:xfrm>
            <a:off x="838199" y="3102461"/>
            <a:ext cx="5140661" cy="2473943"/>
          </a:xfrm>
          <a:prstGeom prst="rect">
            <a:avLst/>
          </a:prstGeom>
        </p:spPr>
      </p:pic>
      <p:pic>
        <p:nvPicPr>
          <p:cNvPr id="4" name="Picture 3" descr="A picture containing drawing&#10;&#10;Description automatically generated">
            <a:extLst>
              <a:ext uri="{FF2B5EF4-FFF2-40B4-BE49-F238E27FC236}">
                <a16:creationId xmlns:a16="http://schemas.microsoft.com/office/drawing/2014/main" id="{69ABE7BA-3BEB-4C5A-A8C3-6FDB415CE6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3142" y="3002862"/>
            <a:ext cx="5140656" cy="2673141"/>
          </a:xfrm>
          <a:prstGeom prst="rect">
            <a:avLst/>
          </a:prstGeom>
        </p:spPr>
      </p:pic>
      <p:sp>
        <p:nvSpPr>
          <p:cNvPr id="7" name="Slide Number Placeholder 6">
            <a:extLst>
              <a:ext uri="{FF2B5EF4-FFF2-40B4-BE49-F238E27FC236}">
                <a16:creationId xmlns:a16="http://schemas.microsoft.com/office/drawing/2014/main" id="{429446F6-CFA7-B84C-9D90-2318BA83098C}"/>
              </a:ext>
            </a:extLst>
          </p:cNvPr>
          <p:cNvSpPr>
            <a:spLocks noGrp="1"/>
          </p:cNvSpPr>
          <p:nvPr>
            <p:ph type="sldNum" sz="quarter" idx="12"/>
          </p:nvPr>
        </p:nvSpPr>
        <p:spPr>
          <a:xfrm>
            <a:off x="7476389" y="3063875"/>
            <a:ext cx="2743200" cy="365125"/>
          </a:xfrm>
        </p:spPr>
        <p:txBody>
          <a:bodyPr vert="horz" lIns="91440" tIns="45720" rIns="91440" bIns="45720" rtlCol="0" anchor="ctr">
            <a:normAutofit/>
          </a:bodyPr>
          <a:lstStyle/>
          <a:p>
            <a:pPr>
              <a:spcAft>
                <a:spcPts val="600"/>
              </a:spcAft>
            </a:pPr>
            <a:fld id="{28BDD5D4-1381-7144-B39D-1063F83D66D8}" type="slidenum">
              <a:rPr lang="en-US">
                <a:solidFill>
                  <a:schemeClr val="tx1">
                    <a:lumMod val="50000"/>
                    <a:lumOff val="50000"/>
                  </a:schemeClr>
                </a:solidFill>
              </a:rPr>
              <a:pPr>
                <a:spcAft>
                  <a:spcPts val="600"/>
                </a:spcAft>
              </a:pPr>
              <a:t>3</a:t>
            </a:fld>
            <a:endParaRPr lang="en-US">
              <a:solidFill>
                <a:schemeClr val="tx1">
                  <a:lumMod val="50000"/>
                  <a:lumOff val="50000"/>
                </a:schemeClr>
              </a:solidFill>
            </a:endParaRPr>
          </a:p>
        </p:txBody>
      </p:sp>
    </p:spTree>
    <p:extLst>
      <p:ext uri="{BB962C8B-B14F-4D97-AF65-F5344CB8AC3E}">
        <p14:creationId xmlns:p14="http://schemas.microsoft.com/office/powerpoint/2010/main" val="500586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02F3C71-C981-4614-98EA-D6C494F80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CDBDAB-DDA1-4358-895F-2BD069518EC6}"/>
              </a:ext>
            </a:extLst>
          </p:cNvPr>
          <p:cNvSpPr>
            <a:spLocks noGrp="1"/>
          </p:cNvSpPr>
          <p:nvPr>
            <p:ph type="title"/>
          </p:nvPr>
        </p:nvSpPr>
        <p:spPr>
          <a:xfrm>
            <a:off x="821516" y="640263"/>
            <a:ext cx="6204984" cy="1344975"/>
          </a:xfrm>
        </p:spPr>
        <p:txBody>
          <a:bodyPr>
            <a:normAutofit/>
          </a:bodyPr>
          <a:lstStyle/>
          <a:p>
            <a:r>
              <a:rPr lang="en-US" sz="4000"/>
              <a:t>Educator Recruitment and Retention </a:t>
            </a:r>
          </a:p>
        </p:txBody>
      </p:sp>
      <p:sp>
        <p:nvSpPr>
          <p:cNvPr id="3" name="Content Placeholder 2">
            <a:extLst>
              <a:ext uri="{FF2B5EF4-FFF2-40B4-BE49-F238E27FC236}">
                <a16:creationId xmlns:a16="http://schemas.microsoft.com/office/drawing/2014/main" id="{BAD8C237-C5E2-40C7-A028-5139866BD17E}"/>
              </a:ext>
            </a:extLst>
          </p:cNvPr>
          <p:cNvSpPr>
            <a:spLocks noGrp="1"/>
          </p:cNvSpPr>
          <p:nvPr>
            <p:ph idx="1"/>
          </p:nvPr>
        </p:nvSpPr>
        <p:spPr>
          <a:xfrm>
            <a:off x="821515" y="2121762"/>
            <a:ext cx="6204984" cy="3626917"/>
          </a:xfrm>
        </p:spPr>
        <p:txBody>
          <a:bodyPr>
            <a:normAutofit/>
          </a:bodyPr>
          <a:lstStyle/>
          <a:p>
            <a:pPr marL="0" indent="0">
              <a:buNone/>
            </a:pPr>
            <a:r>
              <a:rPr lang="en-US" sz="2200" b="1"/>
              <a:t>Retaining effective educators and leaders is essential to closing achievement gaps and increasing student performance in all subjects across all grade levels</a:t>
            </a:r>
            <a:r>
              <a:rPr lang="en-US" sz="2200"/>
              <a:t>. ACSA strongly encourages the development of comprehensive statewide programs to prepare, attract and retain high quality educators and professionals. ACSA further recommends strengthening statewide and national recruiting efforts along with a renewed commitment to growing our own educators, teachers, principals, and superintendents. </a:t>
            </a:r>
          </a:p>
        </p:txBody>
      </p:sp>
      <p:pic>
        <p:nvPicPr>
          <p:cNvPr id="10" name="Picture 9" descr="A picture containing drawing&#10;&#10;Description automatically generated">
            <a:extLst>
              <a:ext uri="{FF2B5EF4-FFF2-40B4-BE49-F238E27FC236}">
                <a16:creationId xmlns:a16="http://schemas.microsoft.com/office/drawing/2014/main" id="{69DE5698-BA0B-9F4F-8B16-517FAB40E15E}"/>
              </a:ext>
            </a:extLst>
          </p:cNvPr>
          <p:cNvPicPr>
            <a:picLocks noChangeAspect="1"/>
          </p:cNvPicPr>
          <p:nvPr/>
        </p:nvPicPr>
        <p:blipFill>
          <a:blip r:embed="rId2"/>
          <a:stretch>
            <a:fillRect/>
          </a:stretch>
        </p:blipFill>
        <p:spPr>
          <a:xfrm>
            <a:off x="7829551" y="477204"/>
            <a:ext cx="4042409" cy="1945409"/>
          </a:xfrm>
          <a:prstGeom prst="rect">
            <a:avLst/>
          </a:prstGeom>
        </p:spPr>
      </p:pic>
      <p:pic>
        <p:nvPicPr>
          <p:cNvPr id="8" name="Picture 7" descr="A picture containing drawing&#10;&#10;Description automatically generated">
            <a:extLst>
              <a:ext uri="{FF2B5EF4-FFF2-40B4-BE49-F238E27FC236}">
                <a16:creationId xmlns:a16="http://schemas.microsoft.com/office/drawing/2014/main" id="{C2C8ACF8-C4C7-F542-95F8-172AC14196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9551" y="3472395"/>
            <a:ext cx="4042410" cy="2102053"/>
          </a:xfrm>
          <a:prstGeom prst="rect">
            <a:avLst/>
          </a:prstGeom>
        </p:spPr>
      </p:pic>
      <p:sp>
        <p:nvSpPr>
          <p:cNvPr id="7" name="Slide Number Placeholder 6">
            <a:extLst>
              <a:ext uri="{FF2B5EF4-FFF2-40B4-BE49-F238E27FC236}">
                <a16:creationId xmlns:a16="http://schemas.microsoft.com/office/drawing/2014/main" id="{751B0C95-ED72-C044-A455-9A565D1F0645}"/>
              </a:ext>
            </a:extLst>
          </p:cNvPr>
          <p:cNvSpPr>
            <a:spLocks noGrp="1"/>
          </p:cNvSpPr>
          <p:nvPr>
            <p:ph type="sldNum" sz="quarter" idx="12"/>
          </p:nvPr>
        </p:nvSpPr>
        <p:spPr>
          <a:xfrm>
            <a:off x="8610600" y="6356350"/>
            <a:ext cx="2743200" cy="365125"/>
          </a:xfrm>
        </p:spPr>
        <p:txBody>
          <a:bodyPr>
            <a:normAutofit/>
          </a:bodyPr>
          <a:lstStyle/>
          <a:p>
            <a:pPr>
              <a:spcAft>
                <a:spcPts val="600"/>
              </a:spcAft>
            </a:pPr>
            <a:fld id="{28BDD5D4-1381-7144-B39D-1063F83D66D8}" type="slidenum">
              <a:rPr lang="en-US" smtClean="0"/>
              <a:pPr>
                <a:spcAft>
                  <a:spcPts val="600"/>
                </a:spcAft>
              </a:pPr>
              <a:t>4</a:t>
            </a:fld>
            <a:endParaRPr lang="en-US"/>
          </a:p>
        </p:txBody>
      </p:sp>
    </p:spTree>
    <p:extLst>
      <p:ext uri="{BB962C8B-B14F-4D97-AF65-F5344CB8AC3E}">
        <p14:creationId xmlns:p14="http://schemas.microsoft.com/office/powerpoint/2010/main" val="1288609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C4534-BE96-4341-B263-61D2DAF2C4C5}"/>
              </a:ext>
            </a:extLst>
          </p:cNvPr>
          <p:cNvSpPr>
            <a:spLocks noGrp="1"/>
          </p:cNvSpPr>
          <p:nvPr>
            <p:ph type="ctrTitle"/>
          </p:nvPr>
        </p:nvSpPr>
        <p:spPr>
          <a:xfrm>
            <a:off x="3673474" y="458947"/>
            <a:ext cx="5260975" cy="928688"/>
          </a:xfrm>
          <a:ln w="19050">
            <a:solidFill>
              <a:srgbClr val="48A89D"/>
            </a:solidFill>
          </a:ln>
        </p:spPr>
        <p:txBody>
          <a:bodyPr>
            <a:normAutofit fontScale="90000"/>
          </a:bodyPr>
          <a:lstStyle/>
          <a:p>
            <a:r>
              <a:rPr lang="en-US" dirty="0"/>
              <a:t>Educator Turnover</a:t>
            </a:r>
          </a:p>
        </p:txBody>
      </p:sp>
      <p:pic>
        <p:nvPicPr>
          <p:cNvPr id="4" name="Picture 3">
            <a:extLst>
              <a:ext uri="{FF2B5EF4-FFF2-40B4-BE49-F238E27FC236}">
                <a16:creationId xmlns:a16="http://schemas.microsoft.com/office/drawing/2014/main" id="{EB5B5D32-DEB8-4537-89D4-C1A51CBC6677}"/>
              </a:ext>
            </a:extLst>
          </p:cNvPr>
          <p:cNvPicPr>
            <a:picLocks noChangeAspect="1"/>
          </p:cNvPicPr>
          <p:nvPr/>
        </p:nvPicPr>
        <p:blipFill>
          <a:blip r:embed="rId3"/>
          <a:stretch>
            <a:fillRect/>
          </a:stretch>
        </p:blipFill>
        <p:spPr>
          <a:xfrm>
            <a:off x="498475" y="2095500"/>
            <a:ext cx="11277600" cy="3847557"/>
          </a:xfrm>
          <a:prstGeom prst="rect">
            <a:avLst/>
          </a:prstGeom>
        </p:spPr>
      </p:pic>
      <p:sp>
        <p:nvSpPr>
          <p:cNvPr id="3" name="TextBox 2">
            <a:extLst>
              <a:ext uri="{FF2B5EF4-FFF2-40B4-BE49-F238E27FC236}">
                <a16:creationId xmlns:a16="http://schemas.microsoft.com/office/drawing/2014/main" id="{02A97FED-0C30-498F-AE13-D19B538DF98D}"/>
              </a:ext>
            </a:extLst>
          </p:cNvPr>
          <p:cNvSpPr txBox="1"/>
          <p:nvPr/>
        </p:nvSpPr>
        <p:spPr>
          <a:xfrm>
            <a:off x="776463" y="5752722"/>
            <a:ext cx="11054995" cy="646331"/>
          </a:xfrm>
          <a:prstGeom prst="rect">
            <a:avLst/>
          </a:prstGeom>
          <a:noFill/>
        </p:spPr>
        <p:txBody>
          <a:bodyPr wrap="square" rtlCol="0">
            <a:spAutoFit/>
          </a:bodyPr>
          <a:lstStyle/>
          <a:p>
            <a:r>
              <a:rPr lang="en-US" b="1" dirty="0"/>
              <a:t>Source: </a:t>
            </a:r>
            <a:r>
              <a:rPr lang="en-US" dirty="0"/>
              <a:t>Educator Retention and Turnover under the Midnight Sun: Examining Trends and Relationships in Teacher, Principal, and Superintendent Movement in Alaska, REL Northwest, 2019</a:t>
            </a:r>
          </a:p>
        </p:txBody>
      </p:sp>
      <p:sp>
        <p:nvSpPr>
          <p:cNvPr id="9" name="Slide Number Placeholder 8">
            <a:extLst>
              <a:ext uri="{FF2B5EF4-FFF2-40B4-BE49-F238E27FC236}">
                <a16:creationId xmlns:a16="http://schemas.microsoft.com/office/drawing/2014/main" id="{504FA9D7-BBD0-6B44-827F-5612ACAB404F}"/>
              </a:ext>
            </a:extLst>
          </p:cNvPr>
          <p:cNvSpPr>
            <a:spLocks noGrp="1"/>
          </p:cNvSpPr>
          <p:nvPr>
            <p:ph type="sldNum" sz="quarter" idx="12"/>
          </p:nvPr>
        </p:nvSpPr>
        <p:spPr/>
        <p:txBody>
          <a:bodyPr/>
          <a:lstStyle/>
          <a:p>
            <a:fld id="{28BDD5D4-1381-7144-B39D-1063F83D66D8}" type="slidenum">
              <a:rPr lang="en-US" smtClean="0"/>
              <a:t>5</a:t>
            </a:fld>
            <a:endParaRPr lang="en-US"/>
          </a:p>
        </p:txBody>
      </p:sp>
    </p:spTree>
    <p:extLst>
      <p:ext uri="{BB962C8B-B14F-4D97-AF65-F5344CB8AC3E}">
        <p14:creationId xmlns:p14="http://schemas.microsoft.com/office/powerpoint/2010/main" val="3983864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C4534-BE96-4341-B263-61D2DAF2C4C5}"/>
              </a:ext>
            </a:extLst>
          </p:cNvPr>
          <p:cNvSpPr>
            <a:spLocks noGrp="1"/>
          </p:cNvSpPr>
          <p:nvPr>
            <p:ph type="ctrTitle"/>
          </p:nvPr>
        </p:nvSpPr>
        <p:spPr>
          <a:xfrm>
            <a:off x="3673474" y="458947"/>
            <a:ext cx="5260975" cy="928688"/>
          </a:xfrm>
          <a:ln w="19050">
            <a:solidFill>
              <a:srgbClr val="48A89D"/>
            </a:solidFill>
          </a:ln>
        </p:spPr>
        <p:txBody>
          <a:bodyPr>
            <a:normAutofit fontScale="90000"/>
          </a:bodyPr>
          <a:lstStyle/>
          <a:p>
            <a:r>
              <a:rPr lang="en-US" dirty="0"/>
              <a:t>Educator Turnover</a:t>
            </a:r>
          </a:p>
        </p:txBody>
      </p:sp>
      <p:pic>
        <p:nvPicPr>
          <p:cNvPr id="5" name="Picture 4">
            <a:extLst>
              <a:ext uri="{FF2B5EF4-FFF2-40B4-BE49-F238E27FC236}">
                <a16:creationId xmlns:a16="http://schemas.microsoft.com/office/drawing/2014/main" id="{115EB6D2-9684-4F07-A081-D4993B662328}"/>
              </a:ext>
            </a:extLst>
          </p:cNvPr>
          <p:cNvPicPr>
            <a:picLocks noChangeAspect="1"/>
          </p:cNvPicPr>
          <p:nvPr/>
        </p:nvPicPr>
        <p:blipFill>
          <a:blip r:embed="rId3"/>
          <a:stretch>
            <a:fillRect/>
          </a:stretch>
        </p:blipFill>
        <p:spPr>
          <a:xfrm>
            <a:off x="448963" y="1849838"/>
            <a:ext cx="11294074" cy="3158323"/>
          </a:xfrm>
          <a:prstGeom prst="rect">
            <a:avLst/>
          </a:prstGeom>
        </p:spPr>
      </p:pic>
      <p:sp>
        <p:nvSpPr>
          <p:cNvPr id="7" name="Rectangle 6">
            <a:extLst>
              <a:ext uri="{FF2B5EF4-FFF2-40B4-BE49-F238E27FC236}">
                <a16:creationId xmlns:a16="http://schemas.microsoft.com/office/drawing/2014/main" id="{B1181DB5-24FE-407A-B780-A83399C02C86}"/>
              </a:ext>
            </a:extLst>
          </p:cNvPr>
          <p:cNvSpPr/>
          <p:nvPr/>
        </p:nvSpPr>
        <p:spPr>
          <a:xfrm>
            <a:off x="791110" y="5606616"/>
            <a:ext cx="10849185" cy="646331"/>
          </a:xfrm>
          <a:prstGeom prst="rect">
            <a:avLst/>
          </a:prstGeom>
        </p:spPr>
        <p:txBody>
          <a:bodyPr wrap="square">
            <a:spAutoFit/>
          </a:bodyPr>
          <a:lstStyle/>
          <a:p>
            <a:r>
              <a:rPr lang="en-US" b="1" dirty="0"/>
              <a:t>Source: </a:t>
            </a:r>
            <a:r>
              <a:rPr lang="en-US" dirty="0"/>
              <a:t>Educator Retention and Turnover under the Midnight Sun: Examining Trends and Relationships in Teacher, Principal, and Superintendent Movement in Alaska, REL Northwest, 2019</a:t>
            </a:r>
          </a:p>
        </p:txBody>
      </p:sp>
      <p:sp>
        <p:nvSpPr>
          <p:cNvPr id="10" name="Slide Number Placeholder 9">
            <a:extLst>
              <a:ext uri="{FF2B5EF4-FFF2-40B4-BE49-F238E27FC236}">
                <a16:creationId xmlns:a16="http://schemas.microsoft.com/office/drawing/2014/main" id="{F29B01EE-932B-0C48-9237-1BCF35DA9CA0}"/>
              </a:ext>
            </a:extLst>
          </p:cNvPr>
          <p:cNvSpPr>
            <a:spLocks noGrp="1"/>
          </p:cNvSpPr>
          <p:nvPr>
            <p:ph type="sldNum" sz="quarter" idx="12"/>
          </p:nvPr>
        </p:nvSpPr>
        <p:spPr/>
        <p:txBody>
          <a:bodyPr/>
          <a:lstStyle/>
          <a:p>
            <a:fld id="{28BDD5D4-1381-7144-B39D-1063F83D66D8}" type="slidenum">
              <a:rPr lang="en-US" smtClean="0"/>
              <a:t>6</a:t>
            </a:fld>
            <a:endParaRPr lang="en-US"/>
          </a:p>
        </p:txBody>
      </p:sp>
    </p:spTree>
    <p:extLst>
      <p:ext uri="{BB962C8B-B14F-4D97-AF65-F5344CB8AC3E}">
        <p14:creationId xmlns:p14="http://schemas.microsoft.com/office/powerpoint/2010/main" val="751779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02F3C71-C981-4614-98EA-D6C494F80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A120AC-55CF-4EA3-B88E-74BF6F3230FF}"/>
              </a:ext>
            </a:extLst>
          </p:cNvPr>
          <p:cNvSpPr>
            <a:spLocks noGrp="1"/>
          </p:cNvSpPr>
          <p:nvPr>
            <p:ph type="title"/>
          </p:nvPr>
        </p:nvSpPr>
        <p:spPr>
          <a:xfrm>
            <a:off x="821516" y="640263"/>
            <a:ext cx="6204984" cy="1344975"/>
          </a:xfrm>
        </p:spPr>
        <p:txBody>
          <a:bodyPr>
            <a:normAutofit/>
          </a:bodyPr>
          <a:lstStyle/>
          <a:p>
            <a:r>
              <a:rPr lang="en-US" sz="4000" b="0" i="0" u="none" strike="noStrike">
                <a:effectLst/>
                <a:latin typeface="-webkit-standard"/>
              </a:rPr>
              <a:t>Size of the PFD</a:t>
            </a:r>
            <a:endParaRPr lang="en-US" sz="4000"/>
          </a:p>
        </p:txBody>
      </p:sp>
      <p:sp>
        <p:nvSpPr>
          <p:cNvPr id="3" name="Content Placeholder 2">
            <a:extLst>
              <a:ext uri="{FF2B5EF4-FFF2-40B4-BE49-F238E27FC236}">
                <a16:creationId xmlns:a16="http://schemas.microsoft.com/office/drawing/2014/main" id="{B633F65B-EACB-4073-9B10-428AF919D55B}"/>
              </a:ext>
            </a:extLst>
          </p:cNvPr>
          <p:cNvSpPr>
            <a:spLocks noGrp="1"/>
          </p:cNvSpPr>
          <p:nvPr>
            <p:ph idx="1"/>
          </p:nvPr>
        </p:nvSpPr>
        <p:spPr>
          <a:xfrm>
            <a:off x="821515" y="2121762"/>
            <a:ext cx="6204984" cy="3626917"/>
          </a:xfrm>
        </p:spPr>
        <p:txBody>
          <a:bodyPr>
            <a:normAutofit/>
          </a:bodyPr>
          <a:lstStyle/>
          <a:p>
            <a:r>
              <a:rPr lang="en-US" sz="2400"/>
              <a:t>Statutory formula or some other process?</a:t>
            </a:r>
          </a:p>
          <a:p>
            <a:endParaRPr lang="en-US" sz="2400"/>
          </a:p>
        </p:txBody>
      </p:sp>
      <p:pic>
        <p:nvPicPr>
          <p:cNvPr id="9" name="Picture 8" descr="A picture containing drawing&#10;&#10;Description automatically generated">
            <a:extLst>
              <a:ext uri="{FF2B5EF4-FFF2-40B4-BE49-F238E27FC236}">
                <a16:creationId xmlns:a16="http://schemas.microsoft.com/office/drawing/2014/main" id="{60484BB2-73DD-0445-B6C0-0CF3C553ACDE}"/>
              </a:ext>
            </a:extLst>
          </p:cNvPr>
          <p:cNvPicPr>
            <a:picLocks noChangeAspect="1"/>
          </p:cNvPicPr>
          <p:nvPr/>
        </p:nvPicPr>
        <p:blipFill>
          <a:blip r:embed="rId2"/>
          <a:stretch>
            <a:fillRect/>
          </a:stretch>
        </p:blipFill>
        <p:spPr>
          <a:xfrm>
            <a:off x="7829551" y="477204"/>
            <a:ext cx="4042409" cy="1945409"/>
          </a:xfrm>
          <a:prstGeom prst="rect">
            <a:avLst/>
          </a:prstGeom>
        </p:spPr>
      </p:pic>
      <p:pic>
        <p:nvPicPr>
          <p:cNvPr id="4" name="Picture 3" descr="A picture containing drawing&#10;&#10;Description automatically generated">
            <a:extLst>
              <a:ext uri="{FF2B5EF4-FFF2-40B4-BE49-F238E27FC236}">
                <a16:creationId xmlns:a16="http://schemas.microsoft.com/office/drawing/2014/main" id="{69ABE7BA-3BEB-4C5A-A8C3-6FDB415CE6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9551" y="3472395"/>
            <a:ext cx="4042410" cy="2102053"/>
          </a:xfrm>
          <a:prstGeom prst="rect">
            <a:avLst/>
          </a:prstGeom>
        </p:spPr>
      </p:pic>
      <p:sp>
        <p:nvSpPr>
          <p:cNvPr id="7" name="Slide Number Placeholder 6">
            <a:extLst>
              <a:ext uri="{FF2B5EF4-FFF2-40B4-BE49-F238E27FC236}">
                <a16:creationId xmlns:a16="http://schemas.microsoft.com/office/drawing/2014/main" id="{429446F6-CFA7-B84C-9D90-2318BA83098C}"/>
              </a:ext>
            </a:extLst>
          </p:cNvPr>
          <p:cNvSpPr>
            <a:spLocks noGrp="1"/>
          </p:cNvSpPr>
          <p:nvPr>
            <p:ph type="sldNum" sz="quarter" idx="12"/>
          </p:nvPr>
        </p:nvSpPr>
        <p:spPr>
          <a:xfrm>
            <a:off x="8610600" y="6356350"/>
            <a:ext cx="2743200" cy="365125"/>
          </a:xfrm>
        </p:spPr>
        <p:txBody>
          <a:bodyPr>
            <a:normAutofit/>
          </a:bodyPr>
          <a:lstStyle/>
          <a:p>
            <a:pPr>
              <a:spcAft>
                <a:spcPts val="600"/>
              </a:spcAft>
            </a:pPr>
            <a:fld id="{28BDD5D4-1381-7144-B39D-1063F83D66D8}" type="slidenum">
              <a:rPr lang="en-US" smtClean="0"/>
              <a:pPr>
                <a:spcAft>
                  <a:spcPts val="600"/>
                </a:spcAft>
              </a:pPr>
              <a:t>7</a:t>
            </a:fld>
            <a:endParaRPr lang="en-US"/>
          </a:p>
        </p:txBody>
      </p:sp>
    </p:spTree>
    <p:extLst>
      <p:ext uri="{BB962C8B-B14F-4D97-AF65-F5344CB8AC3E}">
        <p14:creationId xmlns:p14="http://schemas.microsoft.com/office/powerpoint/2010/main" val="3255793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02F3C71-C981-4614-98EA-D6C494F80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A120AC-55CF-4EA3-B88E-74BF6F3230FF}"/>
              </a:ext>
            </a:extLst>
          </p:cNvPr>
          <p:cNvSpPr>
            <a:spLocks noGrp="1"/>
          </p:cNvSpPr>
          <p:nvPr>
            <p:ph type="title"/>
          </p:nvPr>
        </p:nvSpPr>
        <p:spPr>
          <a:xfrm>
            <a:off x="821516" y="640263"/>
            <a:ext cx="6204984" cy="1344975"/>
          </a:xfrm>
        </p:spPr>
        <p:txBody>
          <a:bodyPr>
            <a:normAutofit/>
          </a:bodyPr>
          <a:lstStyle/>
          <a:p>
            <a:r>
              <a:rPr lang="en-US" sz="4000" b="0" i="0" u="none" strike="noStrike">
                <a:effectLst/>
                <a:latin typeface="-webkit-standard"/>
              </a:rPr>
              <a:t>New Revenue Streams</a:t>
            </a:r>
            <a:endParaRPr lang="en-US" sz="4000"/>
          </a:p>
        </p:txBody>
      </p:sp>
      <p:sp>
        <p:nvSpPr>
          <p:cNvPr id="3" name="Content Placeholder 2">
            <a:extLst>
              <a:ext uri="{FF2B5EF4-FFF2-40B4-BE49-F238E27FC236}">
                <a16:creationId xmlns:a16="http://schemas.microsoft.com/office/drawing/2014/main" id="{B633F65B-EACB-4073-9B10-428AF919D55B}"/>
              </a:ext>
            </a:extLst>
          </p:cNvPr>
          <p:cNvSpPr>
            <a:spLocks noGrp="1"/>
          </p:cNvSpPr>
          <p:nvPr>
            <p:ph idx="1"/>
          </p:nvPr>
        </p:nvSpPr>
        <p:spPr>
          <a:xfrm>
            <a:off x="821515" y="2121762"/>
            <a:ext cx="6204984" cy="3626917"/>
          </a:xfrm>
        </p:spPr>
        <p:txBody>
          <a:bodyPr>
            <a:normAutofit/>
          </a:bodyPr>
          <a:lstStyle/>
          <a:p>
            <a:r>
              <a:rPr lang="en-US" sz="3200" dirty="0"/>
              <a:t>Education Raffle</a:t>
            </a:r>
          </a:p>
          <a:p>
            <a:r>
              <a:rPr lang="en-US" sz="3200" dirty="0"/>
              <a:t>Sales Taxes</a:t>
            </a:r>
          </a:p>
          <a:p>
            <a:r>
              <a:rPr lang="en-US" sz="3200" dirty="0"/>
              <a:t>Education Head Tax</a:t>
            </a:r>
          </a:p>
          <a:p>
            <a:r>
              <a:rPr lang="en-US" sz="3200" dirty="0"/>
              <a:t>Motor Fuel Tax</a:t>
            </a:r>
          </a:p>
        </p:txBody>
      </p:sp>
      <p:pic>
        <p:nvPicPr>
          <p:cNvPr id="9" name="Picture 8" descr="A picture containing drawing&#10;&#10;Description automatically generated">
            <a:extLst>
              <a:ext uri="{FF2B5EF4-FFF2-40B4-BE49-F238E27FC236}">
                <a16:creationId xmlns:a16="http://schemas.microsoft.com/office/drawing/2014/main" id="{38BFB538-57A0-2142-BD1B-BA9C6C2DEF3E}"/>
              </a:ext>
            </a:extLst>
          </p:cNvPr>
          <p:cNvPicPr>
            <a:picLocks noChangeAspect="1"/>
          </p:cNvPicPr>
          <p:nvPr/>
        </p:nvPicPr>
        <p:blipFill>
          <a:blip r:embed="rId2"/>
          <a:stretch>
            <a:fillRect/>
          </a:stretch>
        </p:blipFill>
        <p:spPr>
          <a:xfrm>
            <a:off x="7829551" y="477204"/>
            <a:ext cx="4042409" cy="1945409"/>
          </a:xfrm>
          <a:prstGeom prst="rect">
            <a:avLst/>
          </a:prstGeom>
        </p:spPr>
      </p:pic>
      <p:pic>
        <p:nvPicPr>
          <p:cNvPr id="4" name="Picture 3" descr="A picture containing drawing&#10;&#10;Description automatically generated">
            <a:extLst>
              <a:ext uri="{FF2B5EF4-FFF2-40B4-BE49-F238E27FC236}">
                <a16:creationId xmlns:a16="http://schemas.microsoft.com/office/drawing/2014/main" id="{69ABE7BA-3BEB-4C5A-A8C3-6FDB415CE6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9551" y="3472395"/>
            <a:ext cx="4042410" cy="2102053"/>
          </a:xfrm>
          <a:prstGeom prst="rect">
            <a:avLst/>
          </a:prstGeom>
        </p:spPr>
      </p:pic>
      <p:sp>
        <p:nvSpPr>
          <p:cNvPr id="7" name="Slide Number Placeholder 6">
            <a:extLst>
              <a:ext uri="{FF2B5EF4-FFF2-40B4-BE49-F238E27FC236}">
                <a16:creationId xmlns:a16="http://schemas.microsoft.com/office/drawing/2014/main" id="{429446F6-CFA7-B84C-9D90-2318BA83098C}"/>
              </a:ext>
            </a:extLst>
          </p:cNvPr>
          <p:cNvSpPr>
            <a:spLocks noGrp="1"/>
          </p:cNvSpPr>
          <p:nvPr>
            <p:ph type="sldNum" sz="quarter" idx="12"/>
          </p:nvPr>
        </p:nvSpPr>
        <p:spPr>
          <a:xfrm>
            <a:off x="8610600" y="6356350"/>
            <a:ext cx="2743200" cy="365125"/>
          </a:xfrm>
        </p:spPr>
        <p:txBody>
          <a:bodyPr>
            <a:normAutofit/>
          </a:bodyPr>
          <a:lstStyle/>
          <a:p>
            <a:pPr>
              <a:spcAft>
                <a:spcPts val="600"/>
              </a:spcAft>
            </a:pPr>
            <a:fld id="{28BDD5D4-1381-7144-B39D-1063F83D66D8}" type="slidenum">
              <a:rPr lang="en-US" smtClean="0"/>
              <a:pPr>
                <a:spcAft>
                  <a:spcPts val="600"/>
                </a:spcAft>
              </a:pPr>
              <a:t>8</a:t>
            </a:fld>
            <a:endParaRPr lang="en-US"/>
          </a:p>
        </p:txBody>
      </p:sp>
    </p:spTree>
    <p:extLst>
      <p:ext uri="{BB962C8B-B14F-4D97-AF65-F5344CB8AC3E}">
        <p14:creationId xmlns:p14="http://schemas.microsoft.com/office/powerpoint/2010/main" val="3655221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02F3C71-C981-4614-98EA-D6C494F80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A120AC-55CF-4EA3-B88E-74BF6F3230FF}"/>
              </a:ext>
            </a:extLst>
          </p:cNvPr>
          <p:cNvSpPr>
            <a:spLocks noGrp="1"/>
          </p:cNvSpPr>
          <p:nvPr>
            <p:ph type="title"/>
          </p:nvPr>
        </p:nvSpPr>
        <p:spPr>
          <a:xfrm>
            <a:off x="821516" y="640263"/>
            <a:ext cx="6204984" cy="1344975"/>
          </a:xfrm>
        </p:spPr>
        <p:txBody>
          <a:bodyPr>
            <a:normAutofit/>
          </a:bodyPr>
          <a:lstStyle/>
          <a:p>
            <a:r>
              <a:rPr lang="en-US" sz="4000" b="0" i="0" u="none" strike="noStrike">
                <a:effectLst/>
                <a:latin typeface="-webkit-standard"/>
              </a:rPr>
              <a:t>New Revenue Streams – Education Raffle</a:t>
            </a:r>
            <a:endParaRPr lang="en-US" sz="4000"/>
          </a:p>
        </p:txBody>
      </p:sp>
      <p:sp>
        <p:nvSpPr>
          <p:cNvPr id="3" name="Content Placeholder 2">
            <a:extLst>
              <a:ext uri="{FF2B5EF4-FFF2-40B4-BE49-F238E27FC236}">
                <a16:creationId xmlns:a16="http://schemas.microsoft.com/office/drawing/2014/main" id="{B633F65B-EACB-4073-9B10-428AF919D55B}"/>
              </a:ext>
            </a:extLst>
          </p:cNvPr>
          <p:cNvSpPr>
            <a:spLocks noGrp="1"/>
          </p:cNvSpPr>
          <p:nvPr>
            <p:ph idx="1"/>
          </p:nvPr>
        </p:nvSpPr>
        <p:spPr>
          <a:xfrm>
            <a:off x="821515" y="2121762"/>
            <a:ext cx="6204984" cy="3626917"/>
          </a:xfrm>
        </p:spPr>
        <p:txBody>
          <a:bodyPr>
            <a:normAutofit/>
          </a:bodyPr>
          <a:lstStyle/>
          <a:p>
            <a:r>
              <a:rPr lang="en-US" sz="2200"/>
              <a:t>Bishop sponsored Alaska's first PFD Education Raffle, approved last year</a:t>
            </a:r>
          </a:p>
          <a:p>
            <a:r>
              <a:rPr lang="en-US" sz="2200"/>
              <a:t>People enter by spending $100 of their PFD on the raffle </a:t>
            </a:r>
          </a:p>
          <a:p>
            <a:r>
              <a:rPr lang="en-US" sz="2200"/>
              <a:t>Raised $870K</a:t>
            </a:r>
          </a:p>
          <a:p>
            <a:r>
              <a:rPr lang="en-US" sz="2200"/>
              <a:t>Half goes to public education </a:t>
            </a:r>
          </a:p>
          <a:p>
            <a:r>
              <a:rPr lang="en-US" sz="2200"/>
              <a:t>Another 25% goes into  education endowment fund</a:t>
            </a:r>
          </a:p>
          <a:p>
            <a:r>
              <a:rPr lang="en-US" sz="2200"/>
              <a:t>Remaining 25% is prize money</a:t>
            </a:r>
          </a:p>
        </p:txBody>
      </p:sp>
      <p:pic>
        <p:nvPicPr>
          <p:cNvPr id="9" name="Picture 8" descr="A picture containing drawing&#10;&#10;Description automatically generated">
            <a:extLst>
              <a:ext uri="{FF2B5EF4-FFF2-40B4-BE49-F238E27FC236}">
                <a16:creationId xmlns:a16="http://schemas.microsoft.com/office/drawing/2014/main" id="{8691F20D-B8B9-1448-B5A5-A668400ECFC0}"/>
              </a:ext>
            </a:extLst>
          </p:cNvPr>
          <p:cNvPicPr>
            <a:picLocks noChangeAspect="1"/>
          </p:cNvPicPr>
          <p:nvPr/>
        </p:nvPicPr>
        <p:blipFill>
          <a:blip r:embed="rId2"/>
          <a:stretch>
            <a:fillRect/>
          </a:stretch>
        </p:blipFill>
        <p:spPr>
          <a:xfrm>
            <a:off x="7829551" y="477204"/>
            <a:ext cx="4042409" cy="1945409"/>
          </a:xfrm>
          <a:prstGeom prst="rect">
            <a:avLst/>
          </a:prstGeom>
        </p:spPr>
      </p:pic>
      <p:pic>
        <p:nvPicPr>
          <p:cNvPr id="4" name="Picture 3" descr="A picture containing drawing&#10;&#10;Description automatically generated">
            <a:extLst>
              <a:ext uri="{FF2B5EF4-FFF2-40B4-BE49-F238E27FC236}">
                <a16:creationId xmlns:a16="http://schemas.microsoft.com/office/drawing/2014/main" id="{69ABE7BA-3BEB-4C5A-A8C3-6FDB415CE6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9551" y="3472395"/>
            <a:ext cx="4042410" cy="2102053"/>
          </a:xfrm>
          <a:prstGeom prst="rect">
            <a:avLst/>
          </a:prstGeom>
        </p:spPr>
      </p:pic>
      <p:sp>
        <p:nvSpPr>
          <p:cNvPr id="7" name="Slide Number Placeholder 6">
            <a:extLst>
              <a:ext uri="{FF2B5EF4-FFF2-40B4-BE49-F238E27FC236}">
                <a16:creationId xmlns:a16="http://schemas.microsoft.com/office/drawing/2014/main" id="{429446F6-CFA7-B84C-9D90-2318BA83098C}"/>
              </a:ext>
            </a:extLst>
          </p:cNvPr>
          <p:cNvSpPr>
            <a:spLocks noGrp="1"/>
          </p:cNvSpPr>
          <p:nvPr>
            <p:ph type="sldNum" sz="quarter" idx="12"/>
          </p:nvPr>
        </p:nvSpPr>
        <p:spPr>
          <a:xfrm>
            <a:off x="8610600" y="6356350"/>
            <a:ext cx="2743200" cy="365125"/>
          </a:xfrm>
        </p:spPr>
        <p:txBody>
          <a:bodyPr>
            <a:normAutofit/>
          </a:bodyPr>
          <a:lstStyle/>
          <a:p>
            <a:pPr>
              <a:spcAft>
                <a:spcPts val="600"/>
              </a:spcAft>
            </a:pPr>
            <a:fld id="{28BDD5D4-1381-7144-B39D-1063F83D66D8}" type="slidenum">
              <a:rPr lang="en-US" smtClean="0"/>
              <a:pPr>
                <a:spcAft>
                  <a:spcPts val="600"/>
                </a:spcAft>
              </a:pPr>
              <a:t>9</a:t>
            </a:fld>
            <a:endParaRPr lang="en-US"/>
          </a:p>
        </p:txBody>
      </p:sp>
    </p:spTree>
    <p:extLst>
      <p:ext uri="{BB962C8B-B14F-4D97-AF65-F5344CB8AC3E}">
        <p14:creationId xmlns:p14="http://schemas.microsoft.com/office/powerpoint/2010/main" val="3009122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515</Words>
  <Application>Microsoft Macintosh PowerPoint</Application>
  <PresentationFormat>Widescreen</PresentationFormat>
  <Paragraphs>84</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-webkit-standard</vt:lpstr>
      <vt:lpstr>inherit</vt:lpstr>
      <vt:lpstr>Arial</vt:lpstr>
      <vt:lpstr>Calibri</vt:lpstr>
      <vt:lpstr>Calibri Light</vt:lpstr>
      <vt:lpstr>Office Theme</vt:lpstr>
      <vt:lpstr>AASB Legislative Fly-In </vt:lpstr>
      <vt:lpstr>Today we will discuss… </vt:lpstr>
      <vt:lpstr>Introduction- Norm Wooten</vt:lpstr>
      <vt:lpstr>Educator Recruitment and Retention </vt:lpstr>
      <vt:lpstr>Educator Turnover</vt:lpstr>
      <vt:lpstr>Educator Turnover</vt:lpstr>
      <vt:lpstr>Size of the PFD</vt:lpstr>
      <vt:lpstr>New Revenue Streams</vt:lpstr>
      <vt:lpstr>New Revenue Streams – Education Raffle</vt:lpstr>
      <vt:lpstr>New Revenue Streams – Sales Tax</vt:lpstr>
      <vt:lpstr>New Revenue Streams – Head Tax</vt:lpstr>
      <vt:lpstr>New Revenue Streams – Fuel Tax</vt:lpstr>
      <vt:lpstr>Lawsuit</vt:lpstr>
      <vt:lpstr> Alaska is realizing more revenue from the Permanent Fund than from oil! </vt:lpstr>
      <vt:lpstr> Diminishing oil revenue – volume and price </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AASB Legislative Fly-In </dc:title>
  <dc:creator>Lisa Parady</dc:creator>
  <cp:lastModifiedBy>Microsoft Office User</cp:lastModifiedBy>
  <cp:revision>6</cp:revision>
  <cp:lastPrinted>2020-02-08T17:23:51Z</cp:lastPrinted>
  <dcterms:created xsi:type="dcterms:W3CDTF">2020-02-08T16:46:25Z</dcterms:created>
  <dcterms:modified xsi:type="dcterms:W3CDTF">2020-02-09T04:37:35Z</dcterms:modified>
</cp:coreProperties>
</file>