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3" r:id="rId7"/>
  </p:sldMasterIdLst>
  <p:sldIdLst>
    <p:sldId id="256" r:id="rId8"/>
    <p:sldId id="258" r:id="rId9"/>
    <p:sldId id="257" r:id="rId10"/>
    <p:sldId id="259" r:id="rId11"/>
    <p:sldId id="260" r:id="rId12"/>
    <p:sldId id="261" r:id="rId13"/>
    <p:sldId id="262" r:id="rId14"/>
    <p:sldId id="266" r:id="rId15"/>
    <p:sldId id="265" r:id="rId16"/>
    <p:sldId id="263" r:id="rId17"/>
    <p:sldId id="264" r:id="rId18"/>
    <p:sldId id="267" r:id="rId19"/>
    <p:sldId id="268" r:id="rId20"/>
    <p:sldId id="269" r:id="rId21"/>
    <p:sldId id="271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C212-8540-1444-93FB-C92A9DCEB624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3A5B-C41D-9D44-BE89-9C13FC258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C212-8540-1444-93FB-C92A9DCEB624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3A5B-C41D-9D44-BE89-9C13FC2582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C212-8540-1444-93FB-C92A9DCEB624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3A5B-C41D-9D44-BE89-9C13FC258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C212-8540-1444-93FB-C92A9DCEB624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3A5B-C41D-9D44-BE89-9C13FC258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39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83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96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2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95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C212-8540-1444-93FB-C92A9DCEB624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3A5B-C41D-9D44-BE89-9C13FC258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5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71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85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80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39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0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83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96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2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9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C212-8540-1444-93FB-C92A9DCEB624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3A5B-C41D-9D44-BE89-9C13FC2582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3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5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718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85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80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39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0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83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96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C212-8540-1444-93FB-C92A9DCEB624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3A5B-C41D-9D44-BE89-9C13FC258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95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35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5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71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85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805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391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02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836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9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C212-8540-1444-93FB-C92A9DCEB624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3A5B-C41D-9D44-BE89-9C13FC258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21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951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35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57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71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852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805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391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02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8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C212-8540-1444-93FB-C92A9DCEB624}" type="datetimeFigureOut">
              <a:rPr lang="en-US" smtClean="0"/>
              <a:t>2/9/20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3A5B-C41D-9D44-BE89-9C13FC258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966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21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951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35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57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718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852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805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335-2A34-BE40-97BB-8526DB43EC9B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142-4637-AE46-8DB6-0BDB98B7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441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335-2A34-BE40-97BB-8526DB43EC9B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142-4637-AE46-8DB6-0BDB98B7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0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C212-8540-1444-93FB-C92A9DCEB624}" type="datetimeFigureOut">
              <a:rPr lang="en-US" smtClean="0"/>
              <a:t>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3A5B-C41D-9D44-BE89-9C13FC258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335-2A34-BE40-97BB-8526DB43EC9B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142-4637-AE46-8DB6-0BDB98B7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298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335-2A34-BE40-97BB-8526DB43EC9B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142-4637-AE46-8DB6-0BDB98B7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963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335-2A34-BE40-97BB-8526DB43EC9B}" type="datetimeFigureOut">
              <a:rPr lang="en-US" smtClean="0"/>
              <a:t>2/9/20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142-4637-AE46-8DB6-0BDB98B7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075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335-2A34-BE40-97BB-8526DB43EC9B}" type="datetimeFigureOut">
              <a:rPr lang="en-US" smtClean="0"/>
              <a:t>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142-4637-AE46-8DB6-0BDB98B7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403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335-2A34-BE40-97BB-8526DB43EC9B}" type="datetimeFigureOut">
              <a:rPr lang="en-US" smtClean="0"/>
              <a:t>2/9/20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142-4637-AE46-8DB6-0BDB98B7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396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335-2A34-BE40-97BB-8526DB43EC9B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142-4637-AE46-8DB6-0BDB98B7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93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335-2A34-BE40-97BB-8526DB43EC9B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142-4637-AE46-8DB6-0BDB98B7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111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335-2A34-BE40-97BB-8526DB43EC9B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142-4637-AE46-8DB6-0BDB98B7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613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7335-2A34-BE40-97BB-8526DB43EC9B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C142-4637-AE46-8DB6-0BDB98B7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9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C212-8540-1444-93FB-C92A9DCEB624}" type="datetimeFigureOut">
              <a:rPr lang="en-US" smtClean="0"/>
              <a:t>2/9/20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3A5B-C41D-9D44-BE89-9C13FC258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C212-8540-1444-93FB-C92A9DCEB624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3A5B-C41D-9D44-BE89-9C13FC258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06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443C212-8540-1444-93FB-C92A9DCEB624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7823A5B-C41D-9D44-BE89-9C13FC2582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943601"/>
            <a:ext cx="9144000" cy="914400"/>
          </a:xfrm>
          <a:prstGeom prst="rect">
            <a:avLst/>
          </a:prstGeom>
          <a:solidFill>
            <a:srgbClr val="10007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ASB Logo-reverse-horizontal-web@600px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5" y="5886742"/>
            <a:ext cx="2113136" cy="10143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6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6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6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6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DEF8-DAC9-FB45-9D92-DC856E330318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A5319-D6D3-2A4A-89AB-2B49A4B5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6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97335-2A34-BE40-97BB-8526DB43EC9B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FC142-4637-AE46-8DB6-0BDB98B7B9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943601"/>
            <a:ext cx="9144000" cy="914400"/>
          </a:xfrm>
          <a:prstGeom prst="rect">
            <a:avLst/>
          </a:prstGeom>
          <a:solidFill>
            <a:srgbClr val="10007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ASB Logo-reverse-horizontal-web@600px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5" y="5886742"/>
            <a:ext cx="2113136" cy="101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5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7200" b="1" dirty="0" smtClean="0">
                <a:solidFill>
                  <a:srgbClr val="660066"/>
                </a:solidFill>
              </a:rPr>
              <a:t>Lobbying 101</a:t>
            </a:r>
            <a:br>
              <a:rPr lang="en-US" sz="7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>Advancing your message</a:t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>and needs to the Legislature</a:t>
            </a:r>
            <a:endParaRPr lang="en-US" sz="7200" b="1" dirty="0">
              <a:solidFill>
                <a:srgbClr val="66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507753"/>
            <a:ext cx="6498159" cy="91664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Lon Garrison </a:t>
            </a:r>
          </a:p>
          <a:p>
            <a:r>
              <a:rPr lang="en-US" sz="2400" b="1" dirty="0" smtClean="0">
                <a:solidFill>
                  <a:srgbClr val="000090"/>
                </a:solidFill>
              </a:rPr>
              <a:t>Director of Membership Services</a:t>
            </a:r>
            <a:endParaRPr lang="en-US" sz="2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42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36127"/>
          </a:xfrm>
        </p:spPr>
        <p:txBody>
          <a:bodyPr/>
          <a:lstStyle/>
          <a:p>
            <a:pPr algn="l"/>
            <a:r>
              <a:rPr lang="en-US" dirty="0" smtClean="0"/>
              <a:t>Chapter 4 &amp; 5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1408855"/>
            <a:ext cx="8042276" cy="4060541"/>
          </a:xfrm>
        </p:spPr>
        <p:txBody>
          <a:bodyPr vert="horz">
            <a:normAutofit/>
          </a:bodyPr>
          <a:lstStyle/>
          <a:p>
            <a:pPr marL="457200" lvl="0" indent="-457200">
              <a:buFont typeface="+mj-lt"/>
              <a:buAutoNum type="arabicPeriod" startAt="23"/>
            </a:pPr>
            <a:r>
              <a:rPr lang="en-US" dirty="0" smtClean="0">
                <a:solidFill>
                  <a:srgbClr val="000000"/>
                </a:solidFill>
              </a:rPr>
              <a:t>What </a:t>
            </a:r>
            <a:r>
              <a:rPr lang="en-US" dirty="0">
                <a:solidFill>
                  <a:srgbClr val="000000"/>
                </a:solidFill>
              </a:rPr>
              <a:t>floor of the capitol building is the Legislature on?  Who’s on the right side of the halls?  Who’s on the left side?</a:t>
            </a:r>
          </a:p>
          <a:p>
            <a:pPr marL="457200" lvl="0" indent="-457200">
              <a:buFont typeface="+mj-lt"/>
              <a:buAutoNum type="arabicPeriod" startAt="23"/>
            </a:pPr>
            <a:r>
              <a:rPr lang="en-US" dirty="0">
                <a:solidFill>
                  <a:srgbClr val="000000"/>
                </a:solidFill>
              </a:rPr>
              <a:t>Where is the Governor’s office located?</a:t>
            </a:r>
          </a:p>
          <a:p>
            <a:pPr marL="457200" lvl="0" indent="-457200">
              <a:buFont typeface="+mj-lt"/>
              <a:buAutoNum type="arabicPeriod" startAt="23"/>
            </a:pPr>
            <a:r>
              <a:rPr lang="en-US" dirty="0">
                <a:solidFill>
                  <a:srgbClr val="000000"/>
                </a:solidFill>
              </a:rPr>
              <a:t>What are 3 reminders about the protocol when you are visiting the galleries?</a:t>
            </a:r>
          </a:p>
          <a:p>
            <a:pPr marL="457200" indent="-457200">
              <a:buFont typeface="+mj-lt"/>
              <a:buAutoNum type="arabicPeriod" startAt="13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39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36127"/>
          </a:xfrm>
        </p:spPr>
        <p:txBody>
          <a:bodyPr/>
          <a:lstStyle/>
          <a:p>
            <a:pPr algn="l"/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1408855"/>
            <a:ext cx="8042276" cy="4060541"/>
          </a:xfrm>
        </p:spPr>
        <p:txBody>
          <a:bodyPr vert="horz">
            <a:normAutofit/>
          </a:bodyPr>
          <a:lstStyle/>
          <a:p>
            <a:pPr marL="457200" lvl="0" indent="-457200">
              <a:buFont typeface="+mj-lt"/>
              <a:buAutoNum type="arabicPeriod" startAt="26"/>
            </a:pPr>
            <a:r>
              <a:rPr lang="en-US" dirty="0">
                <a:solidFill>
                  <a:srgbClr val="000000"/>
                </a:solidFill>
              </a:rPr>
              <a:t>What does LIO stand for?</a:t>
            </a:r>
          </a:p>
          <a:p>
            <a:pPr marL="457200" lvl="0" indent="-457200">
              <a:buFont typeface="+mj-lt"/>
              <a:buAutoNum type="arabicPeriod" startAt="26"/>
            </a:pPr>
            <a:r>
              <a:rPr lang="en-US" dirty="0">
                <a:solidFill>
                  <a:srgbClr val="000000"/>
                </a:solidFill>
              </a:rPr>
              <a:t>If you send information to your LIO what does your cover sheet need to include?</a:t>
            </a:r>
          </a:p>
          <a:p>
            <a:pPr marL="457200" lvl="0" indent="-457200">
              <a:buFont typeface="+mj-lt"/>
              <a:buAutoNum type="arabicPeriod" startAt="26"/>
            </a:pPr>
            <a:r>
              <a:rPr lang="en-US" dirty="0">
                <a:solidFill>
                  <a:srgbClr val="000000"/>
                </a:solidFill>
              </a:rPr>
              <a:t>How would you go about testifying from your LIO?</a:t>
            </a:r>
          </a:p>
          <a:p>
            <a:pPr marL="457200" lvl="0" indent="-457200">
              <a:buFont typeface="+mj-lt"/>
              <a:buAutoNum type="arabicPeriod" startAt="26"/>
            </a:pPr>
            <a:r>
              <a:rPr lang="en-US" dirty="0">
                <a:solidFill>
                  <a:srgbClr val="000000"/>
                </a:solidFill>
              </a:rPr>
              <a:t>Where is the closest LIO to your community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 startAt="13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59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36127"/>
          </a:xfrm>
        </p:spPr>
        <p:txBody>
          <a:bodyPr/>
          <a:lstStyle/>
          <a:p>
            <a:pPr algn="l"/>
            <a:r>
              <a:rPr lang="en-US" dirty="0" smtClean="0"/>
              <a:t>Things to Think About</a:t>
            </a:r>
            <a:r>
              <a:rPr lang="mr-IN" dirty="0" smtClean="0"/>
              <a:t>……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1408855"/>
            <a:ext cx="8042276" cy="4060541"/>
          </a:xfrm>
        </p:spPr>
        <p:txBody>
          <a:bodyPr vert="horz">
            <a:normAutofit/>
          </a:bodyPr>
          <a:lstStyle/>
          <a:p>
            <a:pPr marL="0" lv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What are some strategies for getting acquainted with the legislators who represent your area and their staff members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How do you start the conversation with them at their office?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0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36127"/>
          </a:xfrm>
        </p:spPr>
        <p:txBody>
          <a:bodyPr/>
          <a:lstStyle/>
          <a:p>
            <a:pPr algn="l"/>
            <a:r>
              <a:rPr lang="en-US" dirty="0" smtClean="0"/>
              <a:t>Things to Think About</a:t>
            </a:r>
            <a:r>
              <a:rPr lang="mr-IN" dirty="0" smtClean="0"/>
              <a:t>……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1408855"/>
            <a:ext cx="8042276" cy="4060541"/>
          </a:xfrm>
        </p:spPr>
        <p:txBody>
          <a:bodyPr vert="horz">
            <a:normAutofit/>
          </a:bodyPr>
          <a:lstStyle/>
          <a:p>
            <a:pPr marL="0" lv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How do you present your perspectives on the AASB position on major issues?   Your district-specific concerns or priorities? 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What </a:t>
            </a:r>
            <a:r>
              <a:rPr lang="en-US" sz="3200" dirty="0">
                <a:solidFill>
                  <a:srgbClr val="000000"/>
                </a:solidFill>
              </a:rPr>
              <a:t>do you do if the staff member or legislator disagrees with you?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53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36127"/>
          </a:xfrm>
        </p:spPr>
        <p:txBody>
          <a:bodyPr/>
          <a:lstStyle/>
          <a:p>
            <a:pPr algn="l"/>
            <a:r>
              <a:rPr lang="en-US" dirty="0" smtClean="0"/>
              <a:t>Things to Think About</a:t>
            </a:r>
            <a:r>
              <a:rPr lang="mr-IN" dirty="0" smtClean="0"/>
              <a:t>……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1408855"/>
            <a:ext cx="8042276" cy="4060541"/>
          </a:xfrm>
        </p:spPr>
        <p:txBody>
          <a:bodyPr vert="horz">
            <a:normAutofit/>
          </a:bodyPr>
          <a:lstStyle/>
          <a:p>
            <a:pPr marL="0" lv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What are some strategies to convince the legislator that your position is correct?</a:t>
            </a:r>
            <a:br>
              <a:rPr lang="en-US" sz="3200" dirty="0">
                <a:solidFill>
                  <a:srgbClr val="000000"/>
                </a:solidFill>
              </a:rPr>
            </a:br>
            <a:endParaRPr lang="en-US" sz="3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What can you expect a legislator to do or say about your request for action on a particular bill or issue?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54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36127"/>
          </a:xfrm>
        </p:spPr>
        <p:txBody>
          <a:bodyPr/>
          <a:lstStyle/>
          <a:p>
            <a:pPr algn="l"/>
            <a:r>
              <a:rPr lang="en-US" dirty="0" smtClean="0"/>
              <a:t>Things to Think About</a:t>
            </a:r>
            <a:r>
              <a:rPr lang="mr-IN" dirty="0" smtClean="0"/>
              <a:t>……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1408855"/>
            <a:ext cx="8042276" cy="4060541"/>
          </a:xfrm>
        </p:spPr>
        <p:txBody>
          <a:bodyPr vert="horz" anchor="ctr">
            <a:normAutofit/>
          </a:bodyPr>
          <a:lstStyle/>
          <a:p>
            <a:pPr marL="0" lvl="0" indent="0" algn="ctr"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PRACTICE, PRACTICE!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Know your story, know your facts!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Be firm, confident &amp; courteous!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Always be gracious &amp; respectful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56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05204" y="1304629"/>
            <a:ext cx="40011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90"/>
                </a:solidFill>
              </a:rPr>
              <a:t>Thank  You!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Good luck!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Our kids depend upon you!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2634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199" y="695802"/>
            <a:ext cx="720212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90"/>
                </a:solidFill>
              </a:rPr>
              <a:t>What is Lobbying?</a:t>
            </a:r>
          </a:p>
          <a:p>
            <a:endParaRPr lang="en-US" sz="2800" dirty="0" smtClean="0"/>
          </a:p>
          <a:p>
            <a:r>
              <a:rPr lang="en-US" sz="2800" dirty="0" smtClean="0"/>
              <a:t>Lobbying </a:t>
            </a:r>
            <a:r>
              <a:rPr lang="en-US" sz="2800" dirty="0"/>
              <a:t>is the process whereby information is exchanged and </a:t>
            </a:r>
            <a:r>
              <a:rPr lang="en-US" sz="2800" dirty="0" smtClean="0"/>
              <a:t>constituents’ views </a:t>
            </a:r>
            <a:r>
              <a:rPr lang="en-US" sz="2800" dirty="0"/>
              <a:t>are made known to elected officials.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emphasis </a:t>
            </a:r>
            <a:r>
              <a:rPr lang="en-US" sz="2800" dirty="0" smtClean="0"/>
              <a:t>is on </a:t>
            </a:r>
            <a:r>
              <a:rPr lang="en-US" sz="2800" dirty="0"/>
              <a:t>representing a point of view, not necessarily on getting a particular</a:t>
            </a:r>
          </a:p>
          <a:p>
            <a:r>
              <a:rPr lang="en-US" sz="2800" dirty="0"/>
              <a:t>bill passed.</a:t>
            </a:r>
          </a:p>
        </p:txBody>
      </p:sp>
    </p:spTree>
    <p:extLst>
      <p:ext uri="{BB962C8B-B14F-4D97-AF65-F5344CB8AC3E}">
        <p14:creationId xmlns:p14="http://schemas.microsoft.com/office/powerpoint/2010/main" val="177116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_01_30LegislativeHB-draft-2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63" y="173951"/>
            <a:ext cx="3604612" cy="557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4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632" y="800172"/>
            <a:ext cx="74456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Lets take a quiz to get more familiar with the process.</a:t>
            </a:r>
          </a:p>
          <a:p>
            <a:endParaRPr lang="en-US" sz="3600" dirty="0"/>
          </a:p>
          <a:p>
            <a:r>
              <a:rPr lang="en-US" sz="3600" dirty="0" smtClean="0"/>
              <a:t>Each table will have a couple of questions to answer.  Find the chapter they pertain to and we will come back to discuss the answer.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865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36127"/>
          </a:xfrm>
        </p:spPr>
        <p:txBody>
          <a:bodyPr/>
          <a:lstStyle/>
          <a:p>
            <a:pPr algn="l"/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1408855"/>
            <a:ext cx="8042276" cy="4060541"/>
          </a:xfrm>
        </p:spPr>
        <p:txBody>
          <a:bodyPr vert="horz">
            <a:normAutofit fontScale="92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What </a:t>
            </a:r>
            <a:r>
              <a:rPr lang="en-US" dirty="0">
                <a:solidFill>
                  <a:schemeClr val="tx1"/>
                </a:solidFill>
              </a:rPr>
              <a:t>are your 2 weapons when you go to talk to your legislators?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How many people in your group make for an effective meeting?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What are the 4 tips to keep in mind AT THE MEETING?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Name one tip on developing confidence to talk to your legislator.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Share 2 tips on writing letters to legislative members.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What are important rules to remember when calling your legislators?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1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36127"/>
          </a:xfrm>
        </p:spPr>
        <p:txBody>
          <a:bodyPr/>
          <a:lstStyle/>
          <a:p>
            <a:pPr algn="l"/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1408855"/>
            <a:ext cx="8042276" cy="4060541"/>
          </a:xfrm>
        </p:spPr>
        <p:txBody>
          <a:bodyPr vert="horz">
            <a:normAutofit/>
          </a:bodyPr>
          <a:lstStyle/>
          <a:p>
            <a:pPr marL="457200" lvl="0" indent="-457200">
              <a:buFont typeface="+mj-lt"/>
              <a:buAutoNum type="arabicPeriod" startAt="7"/>
            </a:pPr>
            <a:r>
              <a:rPr lang="en-US" dirty="0">
                <a:solidFill>
                  <a:srgbClr val="000000"/>
                </a:solidFill>
              </a:rPr>
              <a:t>Typically how many committees is a bill referred to?</a:t>
            </a:r>
          </a:p>
          <a:p>
            <a:pPr marL="457200" lvl="0" indent="-457200">
              <a:buFont typeface="+mj-lt"/>
              <a:buAutoNum type="arabicPeriod" startAt="7"/>
            </a:pPr>
            <a:r>
              <a:rPr lang="en-US" dirty="0">
                <a:solidFill>
                  <a:srgbClr val="000000"/>
                </a:solidFill>
              </a:rPr>
              <a:t>After a bill has been considered by all committees it was referred to where does it go?</a:t>
            </a:r>
          </a:p>
          <a:p>
            <a:pPr marL="457200" lvl="0" indent="-457200">
              <a:buFont typeface="+mj-lt"/>
              <a:buAutoNum type="arabicPeriod" startAt="7"/>
            </a:pPr>
            <a:r>
              <a:rPr lang="en-US" dirty="0">
                <a:solidFill>
                  <a:srgbClr val="000000"/>
                </a:solidFill>
              </a:rPr>
              <a:t>What is a Floor Amendment?</a:t>
            </a:r>
          </a:p>
          <a:p>
            <a:pPr marL="457200" lvl="0" indent="-457200">
              <a:buFont typeface="+mj-lt"/>
              <a:buAutoNum type="arabicPeriod" startAt="7"/>
            </a:pPr>
            <a:r>
              <a:rPr lang="en-US" dirty="0">
                <a:solidFill>
                  <a:srgbClr val="000000"/>
                </a:solidFill>
              </a:rPr>
              <a:t>How many readings does a bill have to go through?</a:t>
            </a:r>
          </a:p>
          <a:p>
            <a:pPr marL="457200" lvl="0" indent="-457200">
              <a:buFont typeface="+mj-lt"/>
              <a:buAutoNum type="arabicPeriod" startAt="7"/>
            </a:pPr>
            <a:r>
              <a:rPr lang="en-US" dirty="0">
                <a:solidFill>
                  <a:srgbClr val="000000"/>
                </a:solidFill>
              </a:rPr>
              <a:t>What happens if there is a deadlock on a bill?</a:t>
            </a:r>
          </a:p>
          <a:p>
            <a:pPr marL="457200" lvl="0" indent="-457200">
              <a:buFont typeface="+mj-lt"/>
              <a:buAutoNum type="arabicPeriod" startAt="7"/>
            </a:pPr>
            <a:r>
              <a:rPr lang="en-US" dirty="0">
                <a:solidFill>
                  <a:srgbClr val="000000"/>
                </a:solidFill>
              </a:rPr>
              <a:t>What are the actions the governor can take on a bill?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79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36127"/>
          </a:xfrm>
        </p:spPr>
        <p:txBody>
          <a:bodyPr/>
          <a:lstStyle/>
          <a:p>
            <a:pPr algn="l"/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1408855"/>
            <a:ext cx="8042276" cy="4060541"/>
          </a:xfrm>
        </p:spPr>
        <p:txBody>
          <a:bodyPr vert="horz">
            <a:normAutofit/>
          </a:bodyPr>
          <a:lstStyle/>
          <a:p>
            <a:pPr marL="457200" lvl="0" indent="-457200">
              <a:buFont typeface="+mj-lt"/>
              <a:buAutoNum type="arabicPeriod" startAt="13"/>
            </a:pPr>
            <a:r>
              <a:rPr lang="en-US" dirty="0">
                <a:solidFill>
                  <a:srgbClr val="000000"/>
                </a:solidFill>
              </a:rPr>
              <a:t>While visiting the Capitol where do you pick up the Daily House and Senate Journals, daily calendar and copies of bills?</a:t>
            </a:r>
          </a:p>
          <a:p>
            <a:pPr marL="457200" lvl="0" indent="-457200">
              <a:buFont typeface="+mj-lt"/>
              <a:buAutoNum type="arabicPeriod" startAt="13"/>
            </a:pPr>
            <a:r>
              <a:rPr lang="en-US" dirty="0">
                <a:solidFill>
                  <a:srgbClr val="000000"/>
                </a:solidFill>
              </a:rPr>
              <a:t>What information does the Daily Journal tell you?</a:t>
            </a:r>
          </a:p>
          <a:p>
            <a:pPr marL="457200" lvl="0" indent="-457200">
              <a:buFont typeface="+mj-lt"/>
              <a:buAutoNum type="arabicPeriod" startAt="13"/>
            </a:pPr>
            <a:r>
              <a:rPr lang="en-US" dirty="0">
                <a:solidFill>
                  <a:srgbClr val="000000"/>
                </a:solidFill>
              </a:rPr>
              <a:t>What information does the Daily Calendar share with you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6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36127"/>
          </a:xfrm>
        </p:spPr>
        <p:txBody>
          <a:bodyPr/>
          <a:lstStyle/>
          <a:p>
            <a:pPr algn="l"/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1408855"/>
            <a:ext cx="8042276" cy="4060541"/>
          </a:xfrm>
        </p:spPr>
        <p:txBody>
          <a:bodyPr vert="horz">
            <a:normAutofit/>
          </a:bodyPr>
          <a:lstStyle/>
          <a:p>
            <a:pPr marL="457200" lvl="0" indent="-457200">
              <a:buFont typeface="+mj-lt"/>
              <a:buAutoNum type="arabicPeriod" startAt="16"/>
            </a:pPr>
            <a:r>
              <a:rPr lang="en-US" dirty="0" smtClean="0">
                <a:solidFill>
                  <a:srgbClr val="000000"/>
                </a:solidFill>
              </a:rPr>
              <a:t>What </a:t>
            </a:r>
            <a:r>
              <a:rPr lang="en-US" dirty="0">
                <a:solidFill>
                  <a:srgbClr val="000000"/>
                </a:solidFill>
              </a:rPr>
              <a:t>is BASIS and how often is it updated?</a:t>
            </a:r>
          </a:p>
          <a:p>
            <a:pPr marL="457200" lvl="0" indent="-457200">
              <a:buFont typeface="+mj-lt"/>
              <a:buAutoNum type="arabicPeriod" startAt="16"/>
            </a:pPr>
            <a:r>
              <a:rPr lang="en-US" dirty="0">
                <a:solidFill>
                  <a:srgbClr val="000000"/>
                </a:solidFill>
              </a:rPr>
              <a:t>If you don’t live in Juneau and don’t have access to a digital devise or the Internet what is another option for you?  These are scattered throughout Alaska. </a:t>
            </a:r>
          </a:p>
          <a:p>
            <a:pPr marL="457200" lvl="0" indent="-457200">
              <a:buFont typeface="+mj-lt"/>
              <a:buAutoNum type="arabicPeriod" startAt="16"/>
            </a:pPr>
            <a:r>
              <a:rPr lang="en-US" dirty="0">
                <a:solidFill>
                  <a:srgbClr val="000000"/>
                </a:solidFill>
              </a:rPr>
              <a:t>Who are the 3 reporting services that have various information that can help you gain knowledge of what is happening in the session?</a:t>
            </a:r>
          </a:p>
          <a:p>
            <a:pPr marL="457200" indent="-457200">
              <a:buFont typeface="+mj-lt"/>
              <a:buAutoNum type="arabicPeriod" startAt="16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1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36127"/>
          </a:xfrm>
        </p:spPr>
        <p:txBody>
          <a:bodyPr/>
          <a:lstStyle/>
          <a:p>
            <a:pPr algn="l"/>
            <a:r>
              <a:rPr lang="en-US" dirty="0" smtClean="0"/>
              <a:t>Chapter 4 &amp; 5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1408855"/>
            <a:ext cx="8042276" cy="4060541"/>
          </a:xfrm>
        </p:spPr>
        <p:txBody>
          <a:bodyPr vert="horz">
            <a:normAutofit/>
          </a:bodyPr>
          <a:lstStyle/>
          <a:p>
            <a:pPr marL="457200" lvl="0" indent="-457200">
              <a:buFont typeface="+mj-lt"/>
              <a:buAutoNum type="arabicPeriod" startAt="19"/>
            </a:pPr>
            <a:r>
              <a:rPr lang="en-US" sz="2800" dirty="0">
                <a:solidFill>
                  <a:srgbClr val="000000"/>
                </a:solidFill>
              </a:rPr>
              <a:t>What does the top line of a bill indicate? </a:t>
            </a:r>
          </a:p>
          <a:p>
            <a:pPr marL="457200" lvl="0" indent="-457200">
              <a:buFont typeface="+mj-lt"/>
              <a:buAutoNum type="arabicPeriod" startAt="19"/>
            </a:pPr>
            <a:r>
              <a:rPr lang="en-US" sz="2800" dirty="0">
                <a:solidFill>
                  <a:srgbClr val="000000"/>
                </a:solidFill>
              </a:rPr>
              <a:t>Where do you find the house of origin on a bill?</a:t>
            </a:r>
          </a:p>
          <a:p>
            <a:pPr marL="457200" lvl="0" indent="-457200">
              <a:buFont typeface="+mj-lt"/>
              <a:buAutoNum type="arabicPeriod" startAt="19"/>
            </a:pPr>
            <a:r>
              <a:rPr lang="en-US" sz="2800" dirty="0">
                <a:solidFill>
                  <a:srgbClr val="000000"/>
                </a:solidFill>
              </a:rPr>
              <a:t>If something is </a:t>
            </a:r>
            <a:r>
              <a:rPr lang="en-US" sz="2800" u="sng" dirty="0">
                <a:solidFill>
                  <a:srgbClr val="000000"/>
                </a:solidFill>
              </a:rPr>
              <a:t>underlined</a:t>
            </a:r>
            <a:r>
              <a:rPr lang="en-US" sz="2800" dirty="0">
                <a:solidFill>
                  <a:srgbClr val="000000"/>
                </a:solidFill>
              </a:rPr>
              <a:t> in a bill what does that mean?</a:t>
            </a:r>
          </a:p>
          <a:p>
            <a:pPr marL="457200" lvl="0" indent="-457200">
              <a:buFont typeface="+mj-lt"/>
              <a:buAutoNum type="arabicPeriod" startAt="19"/>
            </a:pPr>
            <a:r>
              <a:rPr lang="en-US" sz="2800" dirty="0">
                <a:solidFill>
                  <a:srgbClr val="000000"/>
                </a:solidFill>
              </a:rPr>
              <a:t>If something is in (brackets) what does it mean</a:t>
            </a:r>
            <a:r>
              <a:rPr lang="en-US" sz="2800" dirty="0" smtClean="0">
                <a:solidFill>
                  <a:srgbClr val="000000"/>
                </a:solidFill>
              </a:rPr>
              <a:t>?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19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SB4-BlueBar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E4E9EF"/>
      </a:lt2>
      <a:accent1>
        <a:srgbClr val="000000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AASB4-BlueBar.thmx</Template>
  <TotalTime>132</TotalTime>
  <Words>632</Words>
  <Application>Microsoft Macintosh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AASB4-BlueBar</vt:lpstr>
      <vt:lpstr>Custom Design</vt:lpstr>
      <vt:lpstr>1_Custom Design</vt:lpstr>
      <vt:lpstr>2_Custom Design</vt:lpstr>
      <vt:lpstr>3_Custom Design</vt:lpstr>
      <vt:lpstr>4_Custom Design</vt:lpstr>
      <vt:lpstr>Office Theme</vt:lpstr>
      <vt:lpstr>Lobbying 101 Advancing your message and needs to the Legislature</vt:lpstr>
      <vt:lpstr>PowerPoint Presentation</vt:lpstr>
      <vt:lpstr>PowerPoint Presentation</vt:lpstr>
      <vt:lpstr>PowerPoint Presentation</vt:lpstr>
      <vt:lpstr>Chapter 1</vt:lpstr>
      <vt:lpstr>Chapter 2</vt:lpstr>
      <vt:lpstr>Chapter 3</vt:lpstr>
      <vt:lpstr>Chapter 3</vt:lpstr>
      <vt:lpstr>Chapter 4 &amp; 5</vt:lpstr>
      <vt:lpstr>Chapter 4 &amp; 5</vt:lpstr>
      <vt:lpstr>Chapter 6</vt:lpstr>
      <vt:lpstr>Things to Think About…….</vt:lpstr>
      <vt:lpstr>Things to Think About…….</vt:lpstr>
      <vt:lpstr>Things to Think About…….</vt:lpstr>
      <vt:lpstr>Things to Think About…….</vt:lpstr>
      <vt:lpstr>PowerPoint Presentation</vt:lpstr>
    </vt:vector>
  </TitlesOfParts>
  <Company>Association of Alaska School Boards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Lobbying 101 Advancing your message and needs to the Legislature</dc:title>
  <dc:creator>Lon Garrison</dc:creator>
  <cp:lastModifiedBy>Lon Garrison</cp:lastModifiedBy>
  <cp:revision>12</cp:revision>
  <dcterms:created xsi:type="dcterms:W3CDTF">2020-02-07T22:41:43Z</dcterms:created>
  <dcterms:modified xsi:type="dcterms:W3CDTF">2020-02-09T14:38:18Z</dcterms:modified>
</cp:coreProperties>
</file>