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Fjalla One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FjallaOn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91900" y="5354536"/>
            <a:ext cx="2059200" cy="5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FFFFFF"/>
                </a:solidFill>
              </a:rPr>
              <a:t>YOUR opportunity to provide feedback</a:t>
            </a:r>
            <a:endParaRPr b="1" sz="2200">
              <a:solidFill>
                <a:schemeClr val="dk2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017600" y="5354536"/>
            <a:ext cx="2466600" cy="5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FFFFFF"/>
                </a:solidFill>
              </a:rPr>
              <a:t>Feedback</a:t>
            </a:r>
            <a:r>
              <a:rPr b="1" lang="en" sz="1100">
                <a:solidFill>
                  <a:srgbClr val="FFFFFF"/>
                </a:solidFill>
              </a:rPr>
              <a:t> </a:t>
            </a:r>
            <a:endParaRPr b="1" sz="11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FFFFFF"/>
                </a:solidFill>
              </a:rPr>
              <a:t>incorporated</a:t>
            </a:r>
            <a:endParaRPr b="1" sz="1500">
              <a:solidFill>
                <a:srgbClr val="FFFFFF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83500" y="6483075"/>
            <a:ext cx="3637500" cy="10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Your feedback will assist us in recognizing our school’s strengths and areas for improvement!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1582850" y="8106325"/>
            <a:ext cx="4490700" cy="1347300"/>
          </a:xfrm>
          <a:prstGeom prst="roundRect">
            <a:avLst>
              <a:gd fmla="val 16667" name="adj"/>
            </a:avLst>
          </a:prstGeom>
          <a:solidFill>
            <a:srgbClr val="6666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305650" y="7905175"/>
            <a:ext cx="1749600" cy="1749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383500" y="8231275"/>
            <a:ext cx="1593900" cy="10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QR 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Code 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Here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271075" y="8231275"/>
            <a:ext cx="3330900" cy="10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Fjalla One"/>
                <a:ea typeface="Fjalla One"/>
                <a:cs typeface="Fjalla One"/>
                <a:sym typeface="Fjalla One"/>
              </a:rPr>
              <a:t>SCAN QR CODE TO TAKE THE SURVEY TODAY!</a:t>
            </a:r>
            <a:endParaRPr sz="2000">
              <a:solidFill>
                <a:srgbClr val="FFFFFF"/>
              </a:solidFill>
              <a:latin typeface="Fjalla One"/>
              <a:ea typeface="Fjalla One"/>
              <a:cs typeface="Fjalla One"/>
              <a:sym typeface="Fjalla One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rgbClr val="FFFFFF"/>
                </a:solidFill>
              </a:rPr>
              <a:t>[type out hyperlink]</a:t>
            </a:r>
            <a:endParaRPr b="1" sz="170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2"/>
              </a:solidFill>
            </a:endParaRPr>
          </a:p>
        </p:txBody>
      </p:sp>
      <p:grpSp>
        <p:nvGrpSpPr>
          <p:cNvPr id="61" name="Google Shape;61;p13"/>
          <p:cNvGrpSpPr/>
          <p:nvPr/>
        </p:nvGrpSpPr>
        <p:grpSpPr>
          <a:xfrm>
            <a:off x="175208" y="274632"/>
            <a:ext cx="7305975" cy="2700175"/>
            <a:chOff x="180120" y="243907"/>
            <a:chExt cx="7305975" cy="2700175"/>
          </a:xfrm>
        </p:grpSpPr>
        <p:sp>
          <p:nvSpPr>
            <p:cNvPr id="62" name="Google Shape;62;p13"/>
            <p:cNvSpPr txBox="1"/>
            <p:nvPr/>
          </p:nvSpPr>
          <p:spPr>
            <a:xfrm rot="-492596">
              <a:off x="262716" y="782880"/>
              <a:ext cx="7094508" cy="1663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6900">
                  <a:solidFill>
                    <a:srgbClr val="41A1B0"/>
                  </a:solidFill>
                  <a:latin typeface="Fjalla One"/>
                  <a:ea typeface="Fjalla One"/>
                  <a:cs typeface="Fjalla One"/>
                  <a:sym typeface="Fjalla One"/>
                </a:rPr>
                <a:t>Calling All Families!</a:t>
              </a:r>
              <a:endParaRPr sz="6900">
                <a:solidFill>
                  <a:srgbClr val="41A1B0"/>
                </a:solidFill>
                <a:latin typeface="Fjalla One"/>
                <a:ea typeface="Fjalla One"/>
                <a:cs typeface="Fjalla One"/>
                <a:sym typeface="Fjalla One"/>
              </a:endParaRPr>
            </a:p>
          </p:txBody>
        </p:sp>
        <p:sp>
          <p:nvSpPr>
            <p:cNvPr id="63" name="Google Shape;63;p13"/>
            <p:cNvSpPr txBox="1"/>
            <p:nvPr/>
          </p:nvSpPr>
          <p:spPr>
            <a:xfrm rot="-492596">
              <a:off x="308991" y="741905"/>
              <a:ext cx="7094508" cy="1663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6900">
                  <a:solidFill>
                    <a:srgbClr val="FFFFFF"/>
                  </a:solidFill>
                  <a:latin typeface="Fjalla One"/>
                  <a:ea typeface="Fjalla One"/>
                  <a:cs typeface="Fjalla One"/>
                  <a:sym typeface="Fjalla One"/>
                </a:rPr>
                <a:t>Calling All Families!</a:t>
              </a:r>
              <a:endParaRPr sz="69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endParaRPr>
            </a:p>
          </p:txBody>
        </p:sp>
      </p:grpSp>
      <p:sp>
        <p:nvSpPr>
          <p:cNvPr id="64" name="Google Shape;64;p13"/>
          <p:cNvSpPr txBox="1"/>
          <p:nvPr/>
        </p:nvSpPr>
        <p:spPr>
          <a:xfrm>
            <a:off x="4271800" y="6409350"/>
            <a:ext cx="30000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lt1"/>
                </a:solidFill>
              </a:rPr>
              <a:t>Topics to consider include:</a:t>
            </a:r>
            <a:endParaRPr b="1" sz="16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</a:rPr>
              <a:t>School safety, Family/school partnerships, Cultural connectedness, and Communication</a:t>
            </a:r>
            <a:endParaRPr sz="1500"/>
          </a:p>
        </p:txBody>
      </p:sp>
      <p:sp>
        <p:nvSpPr>
          <p:cNvPr id="65" name="Google Shape;65;p13"/>
          <p:cNvSpPr txBox="1"/>
          <p:nvPr/>
        </p:nvSpPr>
        <p:spPr>
          <a:xfrm>
            <a:off x="0" y="2356050"/>
            <a:ext cx="7772400" cy="11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FFFFFF"/>
                </a:solidFill>
                <a:latin typeface="Fjalla One"/>
                <a:ea typeface="Fjalla One"/>
                <a:cs typeface="Fjalla One"/>
                <a:sym typeface="Fjalla One"/>
              </a:rPr>
              <a:t>Take the 2026 Alaska</a:t>
            </a:r>
            <a:endParaRPr sz="3300">
              <a:solidFill>
                <a:srgbClr val="FFFFFF"/>
              </a:solidFill>
              <a:latin typeface="Fjalla One"/>
              <a:ea typeface="Fjalla One"/>
              <a:cs typeface="Fjalla One"/>
              <a:sym typeface="Fjalla One"/>
            </a:endParaRPr>
          </a:p>
          <a:p>
            <a:pPr indent="0" lvl="0" marL="0" rtl="0" algn="ctr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300">
                <a:solidFill>
                  <a:srgbClr val="FFFFFF"/>
                </a:solidFill>
                <a:latin typeface="Fjalla One"/>
                <a:ea typeface="Fjalla One"/>
                <a:cs typeface="Fjalla One"/>
                <a:sym typeface="Fjalla One"/>
              </a:rPr>
              <a:t>School Climate &amp; Connectedness Survey</a:t>
            </a:r>
            <a:endParaRPr sz="3300">
              <a:solidFill>
                <a:srgbClr val="FFFFFF"/>
              </a:solidFill>
              <a:latin typeface="Fjalla One"/>
              <a:ea typeface="Fjalla One"/>
              <a:cs typeface="Fjalla One"/>
              <a:sym typeface="Fjalla One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710350" y="5354536"/>
            <a:ext cx="2351700" cy="5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FFFFFF"/>
                </a:solidFill>
              </a:rPr>
              <a:t>School reviews </a:t>
            </a:r>
            <a:endParaRPr b="1" sz="15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FFFFFF"/>
                </a:solidFill>
              </a:rPr>
              <a:t>feedback</a:t>
            </a:r>
            <a:endParaRPr b="1" sz="1500">
              <a:solidFill>
                <a:srgbClr val="FFFFFF"/>
              </a:solidFill>
            </a:endParaRPr>
          </a:p>
        </p:txBody>
      </p:sp>
      <p:cxnSp>
        <p:nvCxnSpPr>
          <p:cNvPr id="67" name="Google Shape;67;p13"/>
          <p:cNvCxnSpPr/>
          <p:nvPr/>
        </p:nvCxnSpPr>
        <p:spPr>
          <a:xfrm>
            <a:off x="339150" y="6234825"/>
            <a:ext cx="70941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68" name="Google Shape;6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1925" y="3799563"/>
            <a:ext cx="1499147" cy="14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36616" y="3799561"/>
            <a:ext cx="1499147" cy="1476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501328" y="3799550"/>
            <a:ext cx="1499147" cy="14762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1" name="Google Shape;71;p13"/>
          <p:cNvCxnSpPr>
            <a:stCxn id="68" idx="3"/>
            <a:endCxn id="69" idx="1"/>
          </p:cNvCxnSpPr>
          <p:nvPr/>
        </p:nvCxnSpPr>
        <p:spPr>
          <a:xfrm>
            <a:off x="2271072" y="4537700"/>
            <a:ext cx="865500" cy="0"/>
          </a:xfrm>
          <a:prstGeom prst="straightConnector1">
            <a:avLst/>
          </a:prstGeom>
          <a:noFill/>
          <a:ln cap="flat" cmpd="sng" w="38100">
            <a:solidFill>
              <a:srgbClr val="41A1B0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72" name="Google Shape;72;p13"/>
          <p:cNvCxnSpPr>
            <a:stCxn id="69" idx="3"/>
            <a:endCxn id="70" idx="1"/>
          </p:cNvCxnSpPr>
          <p:nvPr/>
        </p:nvCxnSpPr>
        <p:spPr>
          <a:xfrm>
            <a:off x="4635763" y="4537687"/>
            <a:ext cx="865500" cy="0"/>
          </a:xfrm>
          <a:prstGeom prst="straightConnector1">
            <a:avLst/>
          </a:prstGeom>
          <a:noFill/>
          <a:ln cap="flat" cmpd="sng" w="38100">
            <a:solidFill>
              <a:srgbClr val="41A1B0"/>
            </a:solidFill>
            <a:prstDash val="solid"/>
            <a:round/>
            <a:headEnd len="med" w="med" type="none"/>
            <a:tailEnd len="med" w="med" type="oval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