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8" r:id="rId4"/>
    <p:sldId id="257" r:id="rId5"/>
    <p:sldId id="270" r:id="rId6"/>
    <p:sldId id="264" r:id="rId7"/>
    <p:sldId id="259" r:id="rId8"/>
    <p:sldId id="267" r:id="rId9"/>
    <p:sldId id="260" r:id="rId10"/>
    <p:sldId id="265" r:id="rId11"/>
    <p:sldId id="266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029790-8B5F-4A4C-9A47-F2F220A5F20A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FC302E6-36CD-43B8-9377-D94442F3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490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1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61065" y="5875734"/>
            <a:ext cx="11680785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3827D"/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261938" y="196454"/>
            <a:ext cx="11668125" cy="6482953"/>
          </a:xfrm>
          <a:prstGeom prst="rect">
            <a:avLst/>
          </a:prstGeom>
          <a:ln w="25400">
            <a:solidFill>
              <a:srgbClr val="83827D"/>
            </a:solidFill>
            <a:miter lim="400000"/>
          </a:ln>
        </p:spPr>
        <p:txBody>
          <a:bodyPr lIns="35717" tIns="35717" rIns="35717" bIns="35717" anchor="ctr"/>
          <a:lstStyle/>
          <a:p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45282" y="5884664"/>
            <a:ext cx="10167937" cy="46434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50000"/>
              </a:lnSpc>
              <a:defRPr sz="3000" cap="all">
                <a:solidFill>
                  <a:srgbClr val="DEDEDE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000" cap="all">
                <a:solidFill>
                  <a:srgbClr val="DEDEDE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345282" y="6340079"/>
            <a:ext cx="10167937" cy="30360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17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1pPr>
            <a:lvl2pPr marL="0" indent="160729">
              <a:spcBef>
                <a:spcPts val="0"/>
              </a:spcBef>
              <a:buSzTx/>
              <a:buNone/>
              <a:defRPr sz="17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2pPr>
            <a:lvl3pPr marL="0" indent="321457">
              <a:spcBef>
                <a:spcPts val="0"/>
              </a:spcBef>
              <a:buSzTx/>
              <a:buNone/>
              <a:defRPr sz="17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3pPr>
            <a:lvl4pPr marL="0" indent="482186">
              <a:spcBef>
                <a:spcPts val="0"/>
              </a:spcBef>
              <a:buSzTx/>
              <a:buNone/>
              <a:defRPr sz="17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4pPr>
            <a:lvl5pPr marL="0" indent="642915">
              <a:spcBef>
                <a:spcPts val="0"/>
              </a:spcBef>
              <a:buSzTx/>
              <a:buNone/>
              <a:defRPr sz="1700" cap="all">
                <a:solidFill>
                  <a:srgbClr val="558AAB"/>
                </a:solidFill>
                <a:latin typeface="+mj-lt"/>
                <a:ea typeface="+mj-ea"/>
                <a:cs typeface="+mj-cs"/>
                <a:sym typeface="Helvetica Neue Bold Condensed"/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700" cap="all">
                <a:solidFill>
                  <a:srgbClr val="558AAB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1700" cap="all">
                <a:solidFill>
                  <a:srgbClr val="558AAB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1700" cap="all">
                <a:solidFill>
                  <a:srgbClr val="558AAB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1700" cap="all">
                <a:solidFill>
                  <a:srgbClr val="558AAB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1700" cap="all">
                <a:solidFill>
                  <a:srgbClr val="558AAB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022871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4pH6TxKz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CRESEL at </a:t>
            </a:r>
            <a:r>
              <a:rPr lang="en-US" dirty="0" err="1" smtClean="0"/>
              <a:t>Blatchley</a:t>
            </a:r>
            <a:r>
              <a:rPr lang="en-US" dirty="0" smtClean="0"/>
              <a:t> Middle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it all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Collectively creating 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group, answer the following question</a:t>
            </a:r>
          </a:p>
          <a:p>
            <a:pPr lvl="1"/>
            <a:r>
              <a:rPr lang="en-US" dirty="0" smtClean="0"/>
              <a:t>What features should make the curriculum and climate at </a:t>
            </a:r>
            <a:r>
              <a:rPr lang="en-US" dirty="0" err="1" smtClean="0"/>
              <a:t>Blatchley</a:t>
            </a:r>
            <a:r>
              <a:rPr lang="en-US" dirty="0" smtClean="0"/>
              <a:t> Middle School unique?</a:t>
            </a:r>
          </a:p>
          <a:p>
            <a:pPr lvl="1"/>
            <a:r>
              <a:rPr lang="en-US" dirty="0" smtClean="0"/>
              <a:t>Identify </a:t>
            </a:r>
            <a:r>
              <a:rPr lang="en-US" b="1" dirty="0" smtClean="0"/>
              <a:t>three</a:t>
            </a:r>
            <a:r>
              <a:rPr lang="en-US" dirty="0" smtClean="0"/>
              <a:t> adjectives per group</a:t>
            </a:r>
          </a:p>
          <a:p>
            <a:pPr lvl="1"/>
            <a:r>
              <a:rPr lang="en-US" dirty="0" smtClean="0"/>
              <a:t>For each adjective, jot down a sentence or two that explains or expands on the adjective</a:t>
            </a:r>
          </a:p>
        </p:txBody>
      </p:sp>
    </p:spTree>
    <p:extLst>
      <p:ext uri="{BB962C8B-B14F-4D97-AF65-F5344CB8AC3E}">
        <p14:creationId xmlns:p14="http://schemas.microsoft.com/office/powerpoint/2010/main" val="40672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758282"/>
          </a:xfrm>
        </p:spPr>
        <p:txBody>
          <a:bodyPr/>
          <a:lstStyle/>
          <a:p>
            <a:r>
              <a:rPr lang="en-US" dirty="0" smtClean="0"/>
              <a:t>What is one thing that you can take from this time together and apply to your practice?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32" y="2897279"/>
            <a:ext cx="5205141" cy="390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key components of CRESEL</a:t>
            </a:r>
          </a:p>
          <a:p>
            <a:r>
              <a:rPr lang="en-US" dirty="0" smtClean="0"/>
              <a:t>I can explain how CRESEL is an integral part of MTSS</a:t>
            </a:r>
          </a:p>
          <a:p>
            <a:r>
              <a:rPr lang="en-US" dirty="0" smtClean="0"/>
              <a:t>I can define my “why” in this work</a:t>
            </a:r>
          </a:p>
          <a:p>
            <a:r>
              <a:rPr lang="en-US" dirty="0" smtClean="0"/>
              <a:t>I can demonstrate both being a leader and a team player in achieving group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continue to do what we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Donovon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Paulette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3" y="457199"/>
            <a:ext cx="2994103" cy="399213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53" y="2620536"/>
            <a:ext cx="2596293" cy="399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cresel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3100038"/>
          </a:xfrm>
        </p:spPr>
        <p:txBody>
          <a:bodyPr/>
          <a:lstStyle/>
          <a:p>
            <a:r>
              <a:rPr lang="en-US" dirty="0" smtClean="0"/>
              <a:t>CRESEL stands for Culturally Responsive Embedded Social-Emotional Learning</a:t>
            </a:r>
          </a:p>
          <a:p>
            <a:r>
              <a:rPr lang="en-US" dirty="0" smtClean="0"/>
              <a:t>SSD Vision</a:t>
            </a:r>
            <a:r>
              <a:rPr lang="en-US" dirty="0"/>
              <a:t>: Culturally Responsive Process Embedded in the Fiber of our Schools to Support Students, Families, and Educators by Utilizing Community Partnerships, Professional Development Opportunities, and Deliberate </a:t>
            </a:r>
            <a:r>
              <a:rPr lang="en-US" dirty="0" smtClean="0"/>
              <a:t>School-based </a:t>
            </a:r>
            <a:r>
              <a:rPr lang="en-US" dirty="0"/>
              <a:t>Practices, Including: </a:t>
            </a:r>
            <a:endParaRPr lang="en-US" dirty="0" smtClean="0"/>
          </a:p>
          <a:p>
            <a:pPr lvl="1"/>
            <a:r>
              <a:rPr lang="en-US" dirty="0" smtClean="0"/>
              <a:t>Recognizing </a:t>
            </a:r>
            <a:r>
              <a:rPr lang="en-US" dirty="0"/>
              <a:t>and Managing Emotions </a:t>
            </a:r>
            <a:endParaRPr lang="en-US" dirty="0" smtClean="0"/>
          </a:p>
          <a:p>
            <a:pPr lvl="1"/>
            <a:r>
              <a:rPr lang="en-US" dirty="0" smtClean="0"/>
              <a:t>Respecting </a:t>
            </a:r>
            <a:r>
              <a:rPr lang="en-US" dirty="0"/>
              <a:t>and Having Empathy for Others </a:t>
            </a:r>
            <a:endParaRPr lang="en-US" dirty="0" smtClean="0"/>
          </a:p>
          <a:p>
            <a:pPr lvl="1"/>
            <a:r>
              <a:rPr lang="en-US" dirty="0" smtClean="0"/>
              <a:t>Making </a:t>
            </a:r>
            <a:r>
              <a:rPr lang="en-US" dirty="0"/>
              <a:t>Constructive and Ethical </a:t>
            </a:r>
            <a:r>
              <a:rPr lang="en-US" dirty="0" smtClean="0"/>
              <a:t>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EO010.gif"/>
          <p:cNvPicPr>
            <a:picLocks noChangeAspect="1"/>
          </p:cNvPicPr>
          <p:nvPr/>
        </p:nvPicPr>
        <p:blipFill>
          <a:blip r:embed="rId3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346" y="446624"/>
            <a:ext cx="6285577" cy="68590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4948" y="280568"/>
            <a:ext cx="4199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0751" latinLnBrk="1" hangingPunct="0"/>
            <a:r>
              <a:rPr lang="en-US" sz="1600" b="1" dirty="0">
                <a:solidFill>
                  <a:srgbClr val="632523"/>
                </a:solidFill>
                <a:sym typeface="Helvetica Neue Bold Condensed"/>
              </a:rPr>
              <a:t>BUILD UNDERSTANDING</a:t>
            </a:r>
          </a:p>
          <a:p>
            <a:pPr defTabSz="410751" latinLnBrk="1" hangingPunct="0"/>
            <a:r>
              <a:rPr lang="en-US" sz="1100" b="1" i="1" dirty="0">
                <a:sym typeface="Helvetica Neue Bold Condensed"/>
              </a:rPr>
              <a:t>Building shared understanding of how trauma impacts learning</a:t>
            </a:r>
          </a:p>
          <a:p>
            <a:pPr algn="ctr" defTabSz="410751" latinLnBrk="1" hangingPunct="0"/>
            <a:endParaRPr lang="en-US" sz="800" b="1" dirty="0">
              <a:solidFill>
                <a:srgbClr val="632523"/>
              </a:solidFill>
              <a:sym typeface="Helvetica Neue Bold Condensed"/>
            </a:endParaRP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/>
              <a:t>Shared understanding of trauma and the biology of toxic stress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/>
              <a:t>Adult co-regulation skills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/>
              <a:t>Strategies for building learning brains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/>
              <a:t>School-wide resilience centered practices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770" y="924907"/>
            <a:ext cx="325719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0751" latinLnBrk="1" hangingPunct="0"/>
            <a:r>
              <a:rPr lang="en-US" sz="1600" b="1" dirty="0">
                <a:solidFill>
                  <a:srgbClr val="632523"/>
                </a:solidFill>
                <a:sym typeface="Helvetica Neue Bold Condensed"/>
              </a:rPr>
              <a:t>RESPECT </a:t>
            </a:r>
          </a:p>
          <a:p>
            <a:pPr lvl="0"/>
            <a:r>
              <a:rPr lang="en-US" sz="1100" b="1" i="1" dirty="0">
                <a:solidFill>
                  <a:prstClr val="black"/>
                </a:solidFill>
              </a:rPr>
              <a:t>Creating a supportive school climate and environment</a:t>
            </a:r>
          </a:p>
          <a:p>
            <a:pPr algn="ctr" defTabSz="410751" latinLnBrk="1" hangingPunct="0"/>
            <a:endParaRPr lang="en-US" sz="800" b="1" dirty="0">
              <a:solidFill>
                <a:srgbClr val="632523"/>
              </a:solidFill>
              <a:sym typeface="Helvetica Neue Bold Condensed"/>
            </a:endParaRP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Physical, emotional, cultural, and academic safety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Culturally responsive teaching and learning </a:t>
            </a:r>
          </a:p>
          <a:p>
            <a:pPr defTabSz="410751" latinLnBrk="1" hangingPunct="0"/>
            <a:r>
              <a:rPr lang="en-US" sz="1100" b="1" dirty="0">
                <a:solidFill>
                  <a:srgbClr val="000000"/>
                </a:solidFill>
              </a:rPr>
              <a:t>     environment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School-wide positive behavior supports </a:t>
            </a:r>
            <a:r>
              <a:rPr lang="en-US" sz="900" b="1" dirty="0">
                <a:solidFill>
                  <a:srgbClr val="000000"/>
                </a:solidFill>
              </a:rPr>
              <a:t>(</a:t>
            </a:r>
            <a:r>
              <a:rPr lang="en-US" sz="900" b="1" dirty="0" err="1">
                <a:solidFill>
                  <a:srgbClr val="000000"/>
                </a:solidFill>
              </a:rPr>
              <a:t>e.g</a:t>
            </a:r>
            <a:r>
              <a:rPr lang="en-US" sz="900" b="1" dirty="0">
                <a:solidFill>
                  <a:srgbClr val="000000"/>
                </a:solidFill>
              </a:rPr>
              <a:t> </a:t>
            </a:r>
          </a:p>
          <a:p>
            <a:pPr defTabSz="410751" latinLnBrk="1" hangingPunct="0"/>
            <a:r>
              <a:rPr lang="en-US" sz="900" b="1" dirty="0">
                <a:solidFill>
                  <a:srgbClr val="000000"/>
                </a:solidFill>
              </a:rPr>
              <a:t>       restorative practices, PBIS)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sym typeface="Helvetica Neue Bold Condensed"/>
              </a:rPr>
              <a:t>Youth voice and leadership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53294" y="1513797"/>
            <a:ext cx="2797516" cy="14879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r>
              <a:rPr lang="en-US" sz="1600" b="1" dirty="0">
                <a:solidFill>
                  <a:srgbClr val="C0504D">
                    <a:lumMod val="50000"/>
                  </a:srgbClr>
                </a:solidFill>
                <a:latin typeface="Calibri"/>
                <a:sym typeface="Helvetica Neue Bold Condensed"/>
              </a:rPr>
              <a:t>MODEL</a:t>
            </a:r>
          </a:p>
          <a:p>
            <a:pPr defTabSz="410751" latinLnBrk="1" hangingPunct="0"/>
            <a:r>
              <a:rPr lang="en-US" sz="1100" b="1" i="1" dirty="0"/>
              <a:t>Supporting adults in developing and using </a:t>
            </a:r>
          </a:p>
          <a:p>
            <a:pPr defTabSz="410751" latinLnBrk="1" hangingPunct="0"/>
            <a:r>
              <a:rPr lang="en-US" sz="1100" b="1" i="1" dirty="0"/>
              <a:t>their own SEL skills to foster relationships</a:t>
            </a:r>
          </a:p>
          <a:p>
            <a:pPr defTabSz="410751" latinLnBrk="1" hangingPunct="0"/>
            <a:endParaRPr lang="en-US" sz="800" b="1" dirty="0">
              <a:solidFill>
                <a:srgbClr val="C0504D">
                  <a:lumMod val="50000"/>
                </a:srgbClr>
              </a:solidFill>
              <a:latin typeface="Calibri"/>
              <a:sym typeface="Helvetica Neue Bold Condensed"/>
            </a:endParaRP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Adult SEL skills and self-regulation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  <a:sym typeface="Helvetica Neue Bold Condensed"/>
              </a:rPr>
              <a:t>Supportive relationships with students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Strong family-school partnerships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Collegial and supportive staff relationships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53294" y="3449991"/>
            <a:ext cx="2679481" cy="22881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r>
              <a:rPr lang="en-US" sz="1600" b="1" dirty="0">
                <a:solidFill>
                  <a:srgbClr val="C0504D">
                    <a:lumMod val="50000"/>
                  </a:srgbClr>
                </a:solidFill>
                <a:latin typeface="Calibri"/>
                <a:sym typeface="Helvetica Neue Bold Condensed"/>
              </a:rPr>
              <a:t>SUPPORT</a:t>
            </a:r>
          </a:p>
          <a:p>
            <a:pPr lvl="0"/>
            <a:r>
              <a:rPr lang="en-US" sz="1100" b="1" i="1" dirty="0">
                <a:solidFill>
                  <a:prstClr val="black"/>
                </a:solidFill>
                <a:ea typeface="ＭＳ 明朝"/>
                <a:cs typeface="Times New Roman"/>
              </a:rPr>
              <a:t>Aligning and integrating culturally responsive SEL into district and school infrastructure </a:t>
            </a:r>
            <a:endParaRPr lang="en-US" sz="1100" b="1" i="1" dirty="0">
              <a:solidFill>
                <a:prstClr val="black"/>
              </a:solidFill>
            </a:endParaRPr>
          </a:p>
          <a:p>
            <a:pPr algn="ctr" defTabSz="410751" latinLnBrk="1" hangingPunct="0"/>
            <a:endParaRPr lang="en-US" sz="800" b="1" dirty="0">
              <a:solidFill>
                <a:srgbClr val="C0504D">
                  <a:lumMod val="50000"/>
                </a:srgbClr>
              </a:solidFill>
              <a:latin typeface="Calibri"/>
              <a:sym typeface="Helvetica Neue Bold Condensed"/>
            </a:endParaRP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Shared vision, goals, action plan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Policies and practices </a:t>
            </a:r>
            <a:r>
              <a:rPr lang="en-US" sz="900" b="1" dirty="0">
                <a:solidFill>
                  <a:srgbClr val="000000"/>
                </a:solidFill>
                <a:latin typeface="Calibri"/>
              </a:rPr>
              <a:t>(e.g. RTI/ MTSS, </a:t>
            </a:r>
          </a:p>
          <a:p>
            <a:pPr defTabSz="410751" latinLnBrk="1" hangingPunct="0"/>
            <a:r>
              <a:rPr lang="en-US" sz="900" b="1" dirty="0">
                <a:solidFill>
                  <a:srgbClr val="000000"/>
                </a:solidFill>
                <a:latin typeface="Calibri"/>
              </a:rPr>
              <a:t>       teaching framework)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Ongoing job embedded professional </a:t>
            </a:r>
          </a:p>
          <a:p>
            <a:pPr defTabSz="410751" latinLnBrk="1" hangingPunct="0"/>
            <a:r>
              <a:rPr lang="en-US" sz="1100" b="1" dirty="0">
                <a:solidFill>
                  <a:srgbClr val="000000"/>
                </a:solidFill>
                <a:latin typeface="Calibri"/>
              </a:rPr>
              <a:t>      learning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Regular examination of data and progress </a:t>
            </a:r>
          </a:p>
          <a:p>
            <a:pPr defTabSz="410751" latinLnBrk="1" hangingPunct="0"/>
            <a:r>
              <a:rPr lang="en-US" sz="1100" b="1" dirty="0">
                <a:solidFill>
                  <a:srgbClr val="000000"/>
                </a:solidFill>
                <a:latin typeface="Calibri"/>
              </a:rPr>
              <a:t>     towards goals</a:t>
            </a:r>
          </a:p>
          <a:p>
            <a:pPr marL="171450" indent="-171450" defTabSz="410751" latinLnBrk="1" hangingPunct="0">
              <a:buFont typeface="Arial"/>
              <a:buChar char="•"/>
            </a:pPr>
            <a:endParaRPr lang="en-US" sz="12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787" y="3445179"/>
            <a:ext cx="335116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0751" latinLnBrk="1" hangingPunct="0"/>
            <a:r>
              <a:rPr lang="en-US" sz="1600" b="1" dirty="0">
                <a:solidFill>
                  <a:srgbClr val="632523"/>
                </a:solidFill>
                <a:sym typeface="Helvetica Neue Bold Condensed"/>
              </a:rPr>
              <a:t>TEACH &amp; PRACTICE</a:t>
            </a:r>
          </a:p>
          <a:p>
            <a:pPr lvl="0"/>
            <a:r>
              <a:rPr lang="en-US" sz="1100" b="1" i="1" dirty="0">
                <a:solidFill>
                  <a:prstClr val="black"/>
                </a:solidFill>
                <a:ea typeface="ＭＳ 明朝"/>
                <a:cs typeface="Times New Roman"/>
              </a:rPr>
              <a:t>Directly teaching culturally responsive SEL skills with opportunities to practice these skills throughout the school day and after school</a:t>
            </a:r>
            <a:endParaRPr lang="en-US" sz="1100" b="1" i="1" dirty="0">
              <a:solidFill>
                <a:prstClr val="black"/>
              </a:solidFill>
            </a:endParaRPr>
          </a:p>
          <a:p>
            <a:pPr algn="ctr" defTabSz="410751" latinLnBrk="1" hangingPunct="0"/>
            <a:endParaRPr lang="en-US" sz="800" b="1" dirty="0">
              <a:solidFill>
                <a:srgbClr val="632523"/>
              </a:solidFill>
              <a:sym typeface="Helvetica Neue Bold Condensed"/>
            </a:endParaRP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Common language to identify and discuss SEL skills</a:t>
            </a:r>
          </a:p>
          <a:p>
            <a:pPr defTabSz="410751" latinLnBrk="1" hangingPunct="0"/>
            <a:r>
              <a:rPr lang="en-US" sz="900" b="1" dirty="0">
                <a:solidFill>
                  <a:srgbClr val="000000"/>
                </a:solidFill>
              </a:rPr>
              <a:t>       (e.g. SEL learning standards)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Direct SEL skill instruction 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sym typeface="Helvetica Neue Bold Condensed"/>
              </a:rPr>
              <a:t>Teaching strategies and routines that reinforce SEL skill practice in academics</a:t>
            </a:r>
          </a:p>
          <a:p>
            <a:pPr marL="171450" indent="-171450" defTabSz="410751" latinLnBrk="1" hangingPunct="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</a:rPr>
              <a:t>School day SEL reinforced during afterschool </a:t>
            </a:r>
          </a:p>
          <a:p>
            <a:pPr marL="173038" defTabSz="410751" latinLnBrk="1" hangingPunct="0"/>
            <a:r>
              <a:rPr lang="en-US" sz="1100" b="1" dirty="0">
                <a:solidFill>
                  <a:srgbClr val="000000"/>
                </a:solidFill>
              </a:rPr>
              <a:t>time </a:t>
            </a:r>
            <a:r>
              <a:rPr lang="en-US" sz="900" b="1" dirty="0">
                <a:solidFill>
                  <a:srgbClr val="000000"/>
                </a:solidFill>
              </a:rPr>
              <a:t>(in sports, activities, at home)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5255" y="2020038"/>
            <a:ext cx="290088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2523"/>
                </a:solidFill>
                <a:latin typeface="Calibri"/>
              </a:rPr>
              <a:t>CO-CREATE</a:t>
            </a:r>
          </a:p>
          <a:p>
            <a:r>
              <a:rPr lang="en-US" sz="1100" b="1" i="1" dirty="0"/>
              <a:t>Collaborating through authentic partnerships to integrate culture and transform education systems</a:t>
            </a:r>
          </a:p>
          <a:p>
            <a:endParaRPr lang="en-US" sz="800" b="1" dirty="0">
              <a:solidFill>
                <a:srgbClr val="632523"/>
              </a:solidFill>
              <a:latin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Community dialogue and conversation </a:t>
            </a: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Partnerships for cultural integration in teaching and learning</a:t>
            </a:r>
          </a:p>
          <a:p>
            <a:pPr marL="171450" indent="-171450">
              <a:buFont typeface="Arial"/>
              <a:buChar char="•"/>
            </a:pPr>
            <a:r>
              <a:rPr lang="en-US" sz="1100" b="1">
                <a:solidFill>
                  <a:srgbClr val="000000"/>
                </a:solidFill>
              </a:rPr>
              <a:t>Community strength and resilience as the foundation</a:t>
            </a:r>
            <a:endParaRPr lang="en-US" sz="1100" b="1" dirty="0">
              <a:solidFill>
                <a:srgbClr val="000000"/>
              </a:solidFill>
              <a:latin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alibri"/>
              </a:rPr>
              <a:t>Regular and ongoing communication loop between school and community</a:t>
            </a:r>
          </a:p>
          <a:p>
            <a:pPr marL="285750" indent="-285750">
              <a:buFont typeface="Arial"/>
              <a:buChar char="•"/>
            </a:pPr>
            <a:endParaRPr lang="en-US" sz="1400" b="1" dirty="0">
              <a:solidFill>
                <a:srgbClr val="632523"/>
              </a:solidFill>
              <a:latin typeface="Calibri"/>
            </a:endParaRPr>
          </a:p>
          <a:p>
            <a:pPr algn="ctr"/>
            <a:endParaRPr lang="en-US" sz="1600" b="1" dirty="0">
              <a:solidFill>
                <a:srgbClr val="632523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8939" y="60002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504D">
                    <a:lumMod val="50000"/>
                  </a:srgbClr>
                </a:solidFill>
                <a:latin typeface="Abadi MT Condensed Extra Bold"/>
                <a:cs typeface="Abadi MT Condensed Extra Bold"/>
              </a:rPr>
              <a:t>Culturally Responsive Embedded Social &amp; Emotional Learning (CRESEL)</a:t>
            </a:r>
          </a:p>
          <a:p>
            <a:pPr algn="ctr"/>
            <a:r>
              <a:rPr lang="en-US" sz="1400" b="1" dirty="0">
                <a:solidFill>
                  <a:srgbClr val="C0504D">
                    <a:lumMod val="50000"/>
                  </a:srgbClr>
                </a:solidFill>
                <a:latin typeface="Abadi MT Condensed Extra Bold"/>
                <a:cs typeface="Abadi MT Condensed Extra Bold"/>
              </a:rPr>
              <a:t>Working Draft August 2018</a:t>
            </a:r>
          </a:p>
        </p:txBody>
      </p:sp>
    </p:spTree>
    <p:extLst>
      <p:ext uri="{BB962C8B-B14F-4D97-AF65-F5344CB8AC3E}">
        <p14:creationId xmlns:p14="http://schemas.microsoft.com/office/powerpoint/2010/main" val="17933849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a single story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a clip from </a:t>
            </a:r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Adichie’s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“The Danger of a Single Story”</a:t>
            </a:r>
            <a:endParaRPr lang="en-US" dirty="0" smtClean="0"/>
          </a:p>
          <a:p>
            <a:r>
              <a:rPr lang="en-US" dirty="0" smtClean="0"/>
              <a:t>How can you tie </a:t>
            </a:r>
            <a:r>
              <a:rPr lang="en-US" dirty="0" err="1" smtClean="0"/>
              <a:t>Adichie’s</a:t>
            </a:r>
            <a:r>
              <a:rPr lang="en-US" dirty="0" smtClean="0"/>
              <a:t> message to the goals of CRESEL and our Tier 1 practices?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care?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1148575"/>
          </a:xfrm>
        </p:spPr>
        <p:txBody>
          <a:bodyPr/>
          <a:lstStyle/>
          <a:p>
            <a:r>
              <a:rPr lang="en-US" dirty="0" smtClean="0"/>
              <a:t>Conjure to your mind three students who would or have benefitted from this work. </a:t>
            </a:r>
          </a:p>
          <a:p>
            <a:r>
              <a:rPr lang="en-US" dirty="0" smtClean="0"/>
              <a:t>“Consider the Youth” circle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03200"/>
            <a:ext cx="81280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for BMS and my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86916"/>
            <a:ext cx="10178322" cy="239751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Four quadrants activity</a:t>
            </a:r>
          </a:p>
          <a:p>
            <a:pPr lvl="1"/>
            <a:r>
              <a:rPr lang="en-US" dirty="0" smtClean="0"/>
              <a:t>Changing society</a:t>
            </a:r>
          </a:p>
          <a:p>
            <a:pPr lvl="1"/>
            <a:r>
              <a:rPr lang="en-US" dirty="0" smtClean="0"/>
              <a:t>Characteristics of the community</a:t>
            </a:r>
          </a:p>
          <a:p>
            <a:pPr lvl="1"/>
            <a:r>
              <a:rPr lang="en-US" dirty="0" smtClean="0"/>
              <a:t>Nature of the student body</a:t>
            </a:r>
          </a:p>
          <a:p>
            <a:pPr lvl="1"/>
            <a:r>
              <a:rPr lang="en-US" dirty="0" smtClean="0"/>
              <a:t>Research on curriculum, teaching, and learning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60449" y="5296829"/>
            <a:ext cx="8486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Discuss in your group:  As educators, why is it important that we review this information collectively? </a:t>
            </a:r>
          </a:p>
        </p:txBody>
      </p:sp>
    </p:spTree>
    <p:extLst>
      <p:ext uri="{BB962C8B-B14F-4D97-AF65-F5344CB8AC3E}">
        <p14:creationId xmlns:p14="http://schemas.microsoft.com/office/powerpoint/2010/main" val="4977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4618</TotalTime>
  <Words>586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Abadi MT Condensed Extra Bold</vt:lpstr>
      <vt:lpstr>Arial</vt:lpstr>
      <vt:lpstr>Calibri</vt:lpstr>
      <vt:lpstr>Gill Sans MT</vt:lpstr>
      <vt:lpstr>Helvetica</vt:lpstr>
      <vt:lpstr>Helvetica Neue Bold Condensed</vt:lpstr>
      <vt:lpstr>Impact</vt:lpstr>
      <vt:lpstr>ＭＳ 明朝</vt:lpstr>
      <vt:lpstr>Times New Roman</vt:lpstr>
      <vt:lpstr>Badge</vt:lpstr>
      <vt:lpstr>CRESEL at Blatchley Middle School</vt:lpstr>
      <vt:lpstr>Learning targets </vt:lpstr>
      <vt:lpstr>Why we continue to do what we do</vt:lpstr>
      <vt:lpstr>What is cresel?</vt:lpstr>
      <vt:lpstr>PowerPoint Presentation</vt:lpstr>
      <vt:lpstr>The danger of a single story</vt:lpstr>
      <vt:lpstr>Why should we care?</vt:lpstr>
      <vt:lpstr>PowerPoint Presentation</vt:lpstr>
      <vt:lpstr>What does it mean for BMS and my classroom?</vt:lpstr>
      <vt:lpstr>Collectively creating a vision</vt:lpstr>
      <vt:lpstr>Closing  </vt:lpstr>
    </vt:vector>
  </TitlesOfParts>
  <Company>Sitka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CRESEL at Blatchley Middle School</dc:title>
  <dc:creator>Hillary Seeland</dc:creator>
  <cp:lastModifiedBy>Hillary Seeland</cp:lastModifiedBy>
  <cp:revision>19</cp:revision>
  <cp:lastPrinted>2018-09-28T16:13:09Z</cp:lastPrinted>
  <dcterms:created xsi:type="dcterms:W3CDTF">2018-01-22T19:00:52Z</dcterms:created>
  <dcterms:modified xsi:type="dcterms:W3CDTF">2018-10-01T17:45:03Z</dcterms:modified>
</cp:coreProperties>
</file>