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9" r:id="rId1"/>
    <p:sldMasterId id="2147483981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8" r:id="rId4"/>
    <p:sldId id="257" r:id="rId5"/>
    <p:sldId id="288" r:id="rId6"/>
    <p:sldId id="289" r:id="rId7"/>
    <p:sldId id="292" r:id="rId8"/>
    <p:sldId id="291" r:id="rId9"/>
    <p:sldId id="293" r:id="rId10"/>
    <p:sldId id="294" r:id="rId11"/>
    <p:sldId id="296" r:id="rId12"/>
    <p:sldId id="295" r:id="rId13"/>
    <p:sldId id="297" r:id="rId14"/>
    <p:sldId id="290" r:id="rId15"/>
    <p:sldId id="29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5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F3D8B-1451-C04D-910C-AD5748484BD5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EA05B-CC49-914A-90D2-A1E58E7D4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6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C91F6-C067-9E4E-BC04-E4112B577F00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43DA-1004-424B-A7E6-7C81D5CF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51560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51560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74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966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06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460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100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02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73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5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194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9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211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195798" y="5875734"/>
            <a:ext cx="876058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196453" y="196453"/>
            <a:ext cx="8751094" cy="6482953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35717" tIns="35717" rIns="35717" bIns="35717" anchor="ctr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258961" y="5884664"/>
            <a:ext cx="7625953" cy="46434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0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0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258961" y="6340078"/>
            <a:ext cx="7625953" cy="30360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7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160729">
              <a:spcBef>
                <a:spcPts val="0"/>
              </a:spcBef>
              <a:buSzTx/>
              <a:buNone/>
              <a:defRPr sz="17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321457">
              <a:spcBef>
                <a:spcPts val="0"/>
              </a:spcBef>
              <a:buSzTx/>
              <a:buNone/>
              <a:defRPr sz="17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482186">
              <a:spcBef>
                <a:spcPts val="0"/>
              </a:spcBef>
              <a:buSzTx/>
              <a:buNone/>
              <a:defRPr sz="17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642915">
              <a:spcBef>
                <a:spcPts val="0"/>
              </a:spcBef>
              <a:buSzTx/>
              <a:buNone/>
              <a:defRPr sz="17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1700" cap="all">
                <a:solidFill>
                  <a:srgbClr val="558AAB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1700" cap="all">
                <a:solidFill>
                  <a:srgbClr val="558AAB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1700" cap="all">
                <a:solidFill>
                  <a:srgbClr val="558AAB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1700" cap="all">
                <a:solidFill>
                  <a:srgbClr val="558AAB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1700" cap="all">
                <a:solidFill>
                  <a:srgbClr val="558AAB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81699061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790231"/>
            <a:ext cx="3574257" cy="106776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790232"/>
            <a:ext cx="9146380" cy="106776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342000" y="6187534"/>
            <a:ext cx="1187354" cy="2607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EADBD9C-AFD4-264A-BAD7-5741D29085D9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D5FDC56-6C76-0948-97FD-0CA8325640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354C-0646-5E4F-BCEB-170F38A136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22E2D-A515-7845-8DDB-B2E51D2FE2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98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402" y="229178"/>
            <a:ext cx="3152950" cy="103739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</a:rPr>
              <a:t>WELCOME!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402" y="3144710"/>
            <a:ext cx="8609999" cy="1758911"/>
          </a:xfrm>
        </p:spPr>
        <p:txBody>
          <a:bodyPr>
            <a:normAutofit fontScale="77500" lnSpcReduction="20000"/>
          </a:bodyPr>
          <a:lstStyle/>
          <a:p>
            <a:r>
              <a:rPr lang="en-US" sz="5100" b="1" dirty="0" smtClean="0"/>
              <a:t>LYSD Culturally Responsive Social &amp; Emotional Learning </a:t>
            </a:r>
          </a:p>
          <a:p>
            <a:endParaRPr lang="en-US" sz="2100" b="1" dirty="0" smtClean="0"/>
          </a:p>
          <a:p>
            <a:r>
              <a:rPr lang="en-US" sz="2100" b="1" dirty="0" smtClean="0"/>
              <a:t>CRESEL, October 9, 2018</a:t>
            </a:r>
            <a:endParaRPr lang="en-US" sz="2100" b="1" dirty="0"/>
          </a:p>
        </p:txBody>
      </p:sp>
      <p:pic>
        <p:nvPicPr>
          <p:cNvPr id="6" name="Picture 5" descr="Screen Shot 2018-10-09 at 9.45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01" y="5096283"/>
            <a:ext cx="6451600" cy="153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862" y="1266569"/>
            <a:ext cx="798321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Please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get settled in and:  </a:t>
            </a:r>
          </a:p>
          <a:p>
            <a:endParaRPr lang="en-US" sz="800" dirty="0">
              <a:solidFill>
                <a:srgbClr val="000000"/>
              </a:solidFill>
              <a:latin typeface="Calibri"/>
            </a:endParaRPr>
          </a:p>
          <a:p>
            <a:pPr marL="457200" indent="-457200">
              <a:buFont typeface="Wingdings" charset="2"/>
              <a:buChar char="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Turn on your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video and audio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457200" indent="-457200">
              <a:buFont typeface="Wingdings" charset="2"/>
              <a:buChar char="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Type a greeting into the chat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box telling us ho is joining.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019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SEL Examples by Compon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007"/>
            <a:ext cx="5881796" cy="76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SEL Examples by Compon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2601"/>
            <a:ext cx="5759353" cy="74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544352"/>
            <a:ext cx="7803533" cy="468471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chemeClr val="accent2"/>
                </a:solidFill>
                <a:latin typeface="Calibri"/>
                <a:ea typeface="ＭＳ 明朝"/>
                <a:cs typeface="Times New Roman"/>
              </a:rPr>
              <a:t>STEP 2: </a:t>
            </a:r>
            <a:r>
              <a:rPr lang="en-US" sz="2800" dirty="0" smtClean="0"/>
              <a:t>Planning a community conversation with the leadership team.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2800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/>
                <a:ea typeface="ＭＳ 明朝"/>
                <a:cs typeface="Times New Roman"/>
              </a:rPr>
              <a:t>Planning Tool, </a:t>
            </a:r>
            <a:r>
              <a:rPr lang="en-US" sz="2800" dirty="0" err="1" smtClean="0">
                <a:latin typeface="Calibri"/>
                <a:ea typeface="ＭＳ 明朝"/>
                <a:cs typeface="Times New Roman"/>
              </a:rPr>
              <a:t>Konrad</a:t>
            </a:r>
            <a:r>
              <a:rPr lang="en-US" sz="2800" dirty="0" smtClean="0">
                <a:latin typeface="Calibri"/>
                <a:ea typeface="ＭＳ 明朝"/>
                <a:cs typeface="Times New Roman"/>
              </a:rPr>
              <a:t> Frank, AASB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/>
              <a:ea typeface="ＭＳ 明朝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/>
                <a:ea typeface="ＭＳ 明朝"/>
                <a:cs typeface="Times New Roman"/>
              </a:rPr>
              <a:t>Possible Dates: (will follow up offline)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/>
                <a:ea typeface="ＭＳ 明朝"/>
                <a:cs typeface="Times New Roman"/>
              </a:rPr>
              <a:t>Nov 26-28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/>
                <a:ea typeface="ＭＳ 明朝"/>
                <a:cs typeface="Times New Roman"/>
              </a:rPr>
              <a:t>Dec 3-7*</a:t>
            </a:r>
            <a:endParaRPr lang="en-US" sz="2800" dirty="0">
              <a:latin typeface="Calibri"/>
              <a:ea typeface="ＭＳ 明朝"/>
              <a:cs typeface="Times New Roman"/>
            </a:endParaRPr>
          </a:p>
          <a:p>
            <a:pPr>
              <a:buFont typeface="Wingdings" charset="2"/>
              <a:buChar char="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42184" y="5795349"/>
            <a:ext cx="64800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 dirty="0" smtClean="0">
                <a:solidFill>
                  <a:srgbClr val="F96A1B"/>
                </a:solidFill>
              </a:rPr>
              <a:t>Co-Create Component</a:t>
            </a:r>
            <a:endParaRPr lang="en-US" sz="4400" b="1" dirty="0">
              <a:solidFill>
                <a:srgbClr val="F96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7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544352"/>
            <a:ext cx="7803533" cy="468471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4000" dirty="0" smtClean="0">
              <a:solidFill>
                <a:schemeClr val="accent2"/>
              </a:solidFill>
              <a:latin typeface="Calibri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chemeClr val="accent2"/>
                </a:solidFill>
                <a:latin typeface="Calibri"/>
                <a:ea typeface="ＭＳ 明朝"/>
                <a:cs typeface="Times New Roman"/>
              </a:rPr>
              <a:t>CRESEL Q &amp; A</a:t>
            </a:r>
            <a:endParaRPr lang="en-US" sz="4000" dirty="0">
              <a:solidFill>
                <a:schemeClr val="accent2"/>
              </a:solidFill>
              <a:latin typeface="Calibri"/>
              <a:ea typeface="ＭＳ 明朝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latin typeface="Calibri"/>
              <a:ea typeface="ＭＳ 明朝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/>
                <a:ea typeface="ＭＳ 明朝"/>
                <a:cs typeface="Times New Roman"/>
              </a:rPr>
              <a:t>Next Step: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100" dirty="0">
              <a:latin typeface="Calibri"/>
              <a:ea typeface="ＭＳ 明朝"/>
              <a:cs typeface="Times New Roman"/>
            </a:endParaRPr>
          </a:p>
          <a:p>
            <a:pPr>
              <a:buFont typeface="Wingdings" charset="2"/>
              <a:buChar char=""/>
            </a:pPr>
            <a:r>
              <a:rPr lang="en-US" sz="2000" dirty="0"/>
              <a:t>Michelle will be at the principal conference, she will be contacting you to sign up for time with her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8662" y="5795349"/>
            <a:ext cx="77336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 dirty="0" smtClean="0">
                <a:solidFill>
                  <a:srgbClr val="F96A1B"/>
                </a:solidFill>
              </a:rPr>
              <a:t>Questions &amp; Next Steps</a:t>
            </a:r>
            <a:endParaRPr lang="en-US" sz="4400" b="1" dirty="0">
              <a:solidFill>
                <a:srgbClr val="F96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3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544352"/>
            <a:ext cx="7803533" cy="468471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schemeClr val="accent2"/>
              </a:solidFill>
              <a:latin typeface="Calibri"/>
              <a:ea typeface="ＭＳ 明朝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4000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4000" dirty="0"/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/>
              <a:t>Words to send us on our way.</a:t>
            </a:r>
            <a:endParaRPr lang="en-US" sz="2800" dirty="0" smtClean="0">
              <a:latin typeface="Calibri"/>
              <a:ea typeface="ＭＳ 明朝"/>
              <a:cs typeface="Times New Roman"/>
            </a:endParaRPr>
          </a:p>
          <a:p>
            <a:pPr>
              <a:buFont typeface="Wingdings" charset="2"/>
              <a:buChar char="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42184" y="5795349"/>
            <a:ext cx="64800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 dirty="0" smtClean="0">
                <a:solidFill>
                  <a:srgbClr val="F96A1B"/>
                </a:solidFill>
              </a:rPr>
              <a:t>Closing</a:t>
            </a:r>
            <a:endParaRPr lang="en-US" sz="4400" b="1" dirty="0">
              <a:solidFill>
                <a:srgbClr val="F96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5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600" y="5814457"/>
            <a:ext cx="4030133" cy="1143000"/>
          </a:xfrm>
        </p:spPr>
        <p:txBody>
          <a:bodyPr/>
          <a:lstStyle/>
          <a:p>
            <a:pPr algn="r"/>
            <a:r>
              <a:rPr lang="en-US" sz="4400" b="1" dirty="0" smtClean="0">
                <a:solidFill>
                  <a:schemeClr val="accent2"/>
                </a:solidFill>
              </a:rPr>
              <a:t>Our Purpose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31" y="485318"/>
            <a:ext cx="8348132" cy="4743752"/>
          </a:xfrm>
        </p:spPr>
        <p:txBody>
          <a:bodyPr>
            <a:normAutofit/>
          </a:bodyPr>
          <a:lstStyle/>
          <a:p>
            <a:pPr marL="0" indent="0"/>
            <a:r>
              <a:rPr lang="en-US" sz="3600" dirty="0" smtClean="0"/>
              <a:t>CRESEL in LYSD</a:t>
            </a:r>
          </a:p>
          <a:p>
            <a:pPr marL="0" indent="0"/>
            <a:endParaRPr lang="en-US" sz="1100" dirty="0" smtClean="0"/>
          </a:p>
          <a:p>
            <a:pPr marL="457200" indent="-457200">
              <a:buFont typeface="Wingdings" charset="2"/>
              <a:buChar char=""/>
            </a:pPr>
            <a:r>
              <a:rPr lang="en-US" sz="3200" dirty="0" smtClean="0"/>
              <a:t>Celebrate completing step 1 and </a:t>
            </a:r>
            <a:r>
              <a:rPr lang="en-US" sz="3200" dirty="0"/>
              <a:t>meet the leadership </a:t>
            </a:r>
            <a:r>
              <a:rPr lang="en-US" sz="3200" dirty="0" smtClean="0"/>
              <a:t>teams</a:t>
            </a:r>
          </a:p>
          <a:p>
            <a:pPr marL="457200" indent="-457200">
              <a:buFont typeface="Wingdings" charset="2"/>
              <a:buChar char=""/>
            </a:pPr>
            <a:endParaRPr lang="en-US" sz="1100" dirty="0"/>
          </a:p>
          <a:p>
            <a:pPr marL="461963" indent="-412750">
              <a:buFont typeface="Wingdings" charset="2"/>
              <a:buChar char=""/>
            </a:pPr>
            <a:r>
              <a:rPr lang="en-US" sz="3200" dirty="0"/>
              <a:t>Increase familiarity with the CRESEL philosophy and </a:t>
            </a:r>
            <a:r>
              <a:rPr lang="en-US" sz="3200" dirty="0" smtClean="0"/>
              <a:t>framework</a:t>
            </a:r>
          </a:p>
          <a:p>
            <a:pPr marL="461963" indent="-412750">
              <a:buFont typeface="Wingdings" charset="2"/>
              <a:buChar char=""/>
            </a:pPr>
            <a:endParaRPr lang="en-US" sz="1100" dirty="0"/>
          </a:p>
          <a:p>
            <a:pPr marL="457200" indent="-457200">
              <a:buFont typeface="Wingdings" charset="2"/>
              <a:buChar char=""/>
            </a:pPr>
            <a:r>
              <a:rPr lang="en-US" sz="3200" dirty="0"/>
              <a:t>Outline step 2 which is planning for a community conversation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9564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795349"/>
            <a:ext cx="3403600" cy="1143000"/>
          </a:xfrm>
        </p:spPr>
        <p:txBody>
          <a:bodyPr/>
          <a:lstStyle/>
          <a:p>
            <a:pPr algn="r"/>
            <a:r>
              <a:rPr lang="en-US" sz="4400" b="1" dirty="0" smtClean="0">
                <a:solidFill>
                  <a:srgbClr val="F96A1B"/>
                </a:solidFill>
              </a:rPr>
              <a:t>Agenda</a:t>
            </a:r>
            <a:endParaRPr lang="en-US" sz="4400" b="1" dirty="0">
              <a:solidFill>
                <a:srgbClr val="F96A1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429" y="670104"/>
            <a:ext cx="7917184" cy="5125245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Arial"/>
              <a:buChar char="•"/>
            </a:pPr>
            <a:r>
              <a:rPr lang="en-US" sz="2600" dirty="0" smtClean="0">
                <a:solidFill>
                  <a:srgbClr val="506E94"/>
                </a:solidFill>
              </a:rPr>
              <a:t>Welcome &amp; Gathering</a:t>
            </a:r>
            <a:endParaRPr lang="en-US" sz="2600" dirty="0" smtClean="0">
              <a:solidFill>
                <a:srgbClr val="506E94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2600" dirty="0" smtClean="0">
                <a:solidFill>
                  <a:schemeClr val="accent6"/>
                </a:solidFill>
              </a:rPr>
              <a:t>CRESEL Framework</a:t>
            </a:r>
            <a:endParaRPr lang="en-US" sz="2600" dirty="0" smtClean="0">
              <a:solidFill>
                <a:schemeClr val="accent6"/>
              </a:solidFill>
            </a:endParaRPr>
          </a:p>
          <a:p>
            <a:pPr marL="1360488">
              <a:buFont typeface="Wingdings" charset="2"/>
              <a:buChar char="Ø"/>
            </a:pPr>
            <a:r>
              <a:rPr lang="en-US" sz="2000" dirty="0" smtClean="0"/>
              <a:t>LYSD CRESEL Definition</a:t>
            </a:r>
            <a:endParaRPr lang="en-US" sz="2000" dirty="0" smtClean="0"/>
          </a:p>
          <a:p>
            <a:pPr marL="1360488">
              <a:buFont typeface="Wingdings" charset="2"/>
              <a:buChar char="Ø"/>
            </a:pPr>
            <a:r>
              <a:rPr lang="en-US" sz="2000" dirty="0" smtClean="0"/>
              <a:t>CRESEL Drum with LYSD strategies</a:t>
            </a:r>
            <a:endParaRPr lang="en-US" sz="2000" dirty="0" smtClean="0"/>
          </a:p>
          <a:p>
            <a:pPr marL="1360488">
              <a:buFont typeface="Wingdings" charset="2"/>
              <a:buChar char="Ø"/>
            </a:pPr>
            <a:r>
              <a:rPr lang="en-US" sz="2000" dirty="0" smtClean="0"/>
              <a:t>CRESEL Snapshots and Examples</a:t>
            </a:r>
            <a:endParaRPr lang="en-US" sz="2000" dirty="0" smtClean="0"/>
          </a:p>
          <a:p>
            <a:pPr marL="571500" indent="-571500">
              <a:buFont typeface="Arial"/>
              <a:buChar char="•"/>
            </a:pPr>
            <a:r>
              <a:rPr lang="en-US" sz="2600" dirty="0" smtClean="0">
                <a:solidFill>
                  <a:srgbClr val="506E94"/>
                </a:solidFill>
              </a:rPr>
              <a:t>Co-Create Component</a:t>
            </a:r>
            <a:endParaRPr lang="en-US" sz="2600" dirty="0" smtClean="0">
              <a:solidFill>
                <a:srgbClr val="506E94"/>
              </a:solidFill>
            </a:endParaRPr>
          </a:p>
          <a:p>
            <a:pPr marL="1366838">
              <a:buFont typeface="Wingdings" charset="2"/>
              <a:buChar char="Ø"/>
              <a:tabLst>
                <a:tab pos="1368425" algn="l"/>
              </a:tabLst>
            </a:pPr>
            <a:r>
              <a:rPr lang="en-US" sz="2000" dirty="0"/>
              <a:t>Step 2 </a:t>
            </a:r>
            <a:r>
              <a:rPr lang="en-US" sz="2000" dirty="0" smtClean="0"/>
              <a:t>-  community conversation planning </a:t>
            </a:r>
          </a:p>
          <a:p>
            <a:pPr marL="1366838">
              <a:buFont typeface="Wingdings" charset="2"/>
              <a:buChar char="Ø"/>
              <a:tabLst>
                <a:tab pos="1368425" algn="l"/>
              </a:tabLst>
            </a:pPr>
            <a:r>
              <a:rPr lang="en-US" sz="2000" dirty="0" smtClean="0"/>
              <a:t>Community </a:t>
            </a:r>
            <a:r>
              <a:rPr lang="en-US" sz="2000" dirty="0"/>
              <a:t>conversation planning </a:t>
            </a:r>
            <a:r>
              <a:rPr lang="en-US" sz="2000" dirty="0" smtClean="0"/>
              <a:t>tool</a:t>
            </a:r>
          </a:p>
          <a:p>
            <a:pPr marL="458788" indent="-457200">
              <a:buFont typeface="Arial"/>
              <a:buChar char="•"/>
            </a:pPr>
            <a:r>
              <a:rPr lang="en-US" sz="2600" dirty="0" smtClean="0">
                <a:solidFill>
                  <a:schemeClr val="accent6"/>
                </a:solidFill>
              </a:rPr>
              <a:t>Next Steps</a:t>
            </a:r>
          </a:p>
          <a:p>
            <a:pPr marL="969963">
              <a:buFont typeface="Wingdings" charset="2"/>
              <a:buChar char="Ø"/>
            </a:pPr>
            <a:r>
              <a:rPr lang="en-US" sz="2000" dirty="0" smtClean="0"/>
              <a:t>Leadership team plans for community conversation</a:t>
            </a:r>
          </a:p>
          <a:p>
            <a:pPr marL="969963">
              <a:buFont typeface="Wingdings" charset="2"/>
              <a:buChar char="Ø"/>
            </a:pPr>
            <a:r>
              <a:rPr lang="en-US" sz="2000" dirty="0" smtClean="0"/>
              <a:t>Schedule time with Michelle</a:t>
            </a:r>
            <a:endParaRPr lang="en-US" sz="2000" dirty="0" smtClean="0"/>
          </a:p>
          <a:p>
            <a:pPr marL="571500" indent="-571500">
              <a:buFont typeface="Arial"/>
              <a:buChar char="•"/>
            </a:pPr>
            <a:r>
              <a:rPr lang="en-US" sz="2600" dirty="0" smtClean="0">
                <a:solidFill>
                  <a:srgbClr val="506E94"/>
                </a:solidFill>
              </a:rPr>
              <a:t>Closing</a:t>
            </a:r>
            <a:endParaRPr lang="en-US" sz="2600" dirty="0" smtClean="0">
              <a:solidFill>
                <a:srgbClr val="506E94"/>
              </a:solidFill>
            </a:endParaRPr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95033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3" y="544351"/>
            <a:ext cx="8541864" cy="5250997"/>
          </a:xfrm>
        </p:spPr>
        <p:txBody>
          <a:bodyPr>
            <a:normAutofit fontScale="47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900" dirty="0" smtClean="0">
                <a:latin typeface="Calibri"/>
                <a:ea typeface="ＭＳ 明朝"/>
                <a:cs typeface=".Helvetica Neue DeskInterface"/>
              </a:rPr>
              <a:t>CRESEL </a:t>
            </a:r>
            <a:r>
              <a:rPr lang="en-US" sz="5900" dirty="0">
                <a:latin typeface="Calibri"/>
                <a:ea typeface="ＭＳ 明朝"/>
                <a:cs typeface=".Helvetica Neue DeskInterface"/>
              </a:rPr>
              <a:t>in LYSD, connects and nurtures the wisdom of elders to younger generations, empowering and preparing them to live and learn successfully, through the teachings and values of </a:t>
            </a:r>
            <a:r>
              <a:rPr lang="en-US" sz="5900" dirty="0" err="1">
                <a:latin typeface="Calibri"/>
                <a:ea typeface="ＭＳ 明朝"/>
                <a:cs typeface=".Helvetica Neue DeskInterface"/>
              </a:rPr>
              <a:t>Yup’ik</a:t>
            </a:r>
            <a:r>
              <a:rPr lang="en-US" sz="5900" dirty="0">
                <a:latin typeface="Calibri"/>
                <a:ea typeface="ＭＳ 明朝"/>
                <a:cs typeface=".Helvetica Neue DeskInterface"/>
              </a:rPr>
              <a:t> traditions, </a:t>
            </a:r>
            <a:r>
              <a:rPr lang="en-US" sz="5900" dirty="0" err="1" smtClean="0">
                <a:latin typeface="Calibri"/>
                <a:ea typeface="ＭＳ 明朝"/>
                <a:cs typeface=".Helvetica Neue DeskInterface"/>
              </a:rPr>
              <a:t>Yugtun</a:t>
            </a:r>
            <a:r>
              <a:rPr lang="en-US" sz="5900" dirty="0" smtClean="0">
                <a:latin typeface="Calibri"/>
                <a:ea typeface="ＭＳ 明朝"/>
                <a:cs typeface=".Helvetica Neue DeskInterface"/>
              </a:rPr>
              <a:t> (</a:t>
            </a:r>
            <a:r>
              <a:rPr lang="en-US" sz="5900" dirty="0">
                <a:latin typeface="Calibri"/>
                <a:ea typeface="ＭＳ 明朝"/>
                <a:cs typeface=".Helvetica Neue DeskInterface"/>
              </a:rPr>
              <a:t>native </a:t>
            </a:r>
            <a:r>
              <a:rPr lang="en-US" sz="5900" dirty="0" smtClean="0">
                <a:latin typeface="Calibri"/>
                <a:ea typeface="ＭＳ 明朝"/>
                <a:cs typeface=".Helvetica Neue DeskInterface"/>
              </a:rPr>
              <a:t>language) </a:t>
            </a:r>
            <a:r>
              <a:rPr lang="en-US" sz="5900" dirty="0">
                <a:latin typeface="Calibri"/>
                <a:ea typeface="ＭＳ 明朝"/>
                <a:cs typeface=".Helvetica Neue DeskInterface"/>
              </a:rPr>
              <a:t>and </a:t>
            </a:r>
            <a:r>
              <a:rPr lang="en-US" sz="5900" dirty="0" err="1">
                <a:latin typeface="Calibri"/>
                <a:ea typeface="ＭＳ 明朝"/>
                <a:cs typeface=".Helvetica Neue DeskInterface"/>
              </a:rPr>
              <a:t>Yuuyaraq</a:t>
            </a:r>
            <a:r>
              <a:rPr lang="en-US" sz="5900" dirty="0">
                <a:latin typeface="Calibri"/>
                <a:ea typeface="ＭＳ 明朝"/>
                <a:cs typeface=".Helvetica Neue DeskInterface"/>
              </a:rPr>
              <a:t> (way of life). This includes:</a:t>
            </a:r>
            <a:endParaRPr lang="en-US" sz="5900" dirty="0">
              <a:latin typeface="Calibri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100" dirty="0">
                <a:latin typeface="Calibri"/>
                <a:ea typeface="ＭＳ 明朝"/>
                <a:cs typeface=".Helvetica Neue DeskInterface"/>
              </a:rPr>
              <a:t> </a:t>
            </a:r>
            <a:endParaRPr lang="en-US" sz="5100" dirty="0">
              <a:latin typeface="Calibri"/>
              <a:ea typeface="ＭＳ 明朝"/>
              <a:cs typeface="Times New Roman"/>
            </a:endParaRP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Taking </a:t>
            </a:r>
            <a:r>
              <a:rPr lang="en-US" sz="5100" dirty="0">
                <a:latin typeface="Calibri"/>
                <a:ea typeface="ＭＳ 明朝"/>
                <a:cs typeface=".Helvetica Neue DeskInterface"/>
              </a:rPr>
              <a:t>care of each other and helping one </a:t>
            </a: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another</a:t>
            </a: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endParaRPr lang="en-US" sz="5100" dirty="0">
              <a:latin typeface="Calibri"/>
              <a:ea typeface="ＭＳ 明朝"/>
              <a:cs typeface="Times New Roman"/>
            </a:endParaRP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Having </a:t>
            </a:r>
            <a:r>
              <a:rPr lang="en-US" sz="5100" dirty="0">
                <a:latin typeface="Calibri"/>
                <a:ea typeface="ＭＳ 明朝"/>
                <a:cs typeface=".Helvetica Neue DeskInterface"/>
              </a:rPr>
              <a:t>respect for land, family, beliefs, and the things around you</a:t>
            </a: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.</a:t>
            </a: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endParaRPr lang="en-US" sz="5100" dirty="0">
              <a:latin typeface="Calibri"/>
              <a:ea typeface="ＭＳ 明朝"/>
              <a:cs typeface="Times New Roman"/>
            </a:endParaRP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Connecting </a:t>
            </a:r>
            <a:r>
              <a:rPr lang="en-US" sz="5100" dirty="0">
                <a:latin typeface="Calibri"/>
                <a:ea typeface="ＭＳ 明朝"/>
                <a:cs typeface=".Helvetica Neue DeskInterface"/>
              </a:rPr>
              <a:t>socially, spiritually, </a:t>
            </a: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physically</a:t>
            </a: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endParaRPr lang="en-US" sz="5100" dirty="0">
              <a:latin typeface="Calibri"/>
              <a:ea typeface="ＭＳ 明朝"/>
              <a:cs typeface="Times New Roman"/>
            </a:endParaRP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Building positive </a:t>
            </a:r>
            <a:r>
              <a:rPr lang="en-US" sz="5100" dirty="0">
                <a:latin typeface="Calibri"/>
                <a:ea typeface="ＭＳ 明朝"/>
                <a:cs typeface=".Helvetica Neue DeskInterface"/>
              </a:rPr>
              <a:t>climate inside and outside of the </a:t>
            </a:r>
            <a:r>
              <a:rPr lang="en-US" sz="5100" dirty="0" smtClean="0">
                <a:latin typeface="Calibri"/>
                <a:ea typeface="ＭＳ 明朝"/>
                <a:cs typeface=".Helvetica Neue DeskInterface"/>
              </a:rPr>
              <a:t>classroom</a:t>
            </a:r>
          </a:p>
          <a:p>
            <a:pPr marL="514350" marR="0" indent="-571500">
              <a:spcBef>
                <a:spcPts val="0"/>
              </a:spcBef>
              <a:spcAft>
                <a:spcPts val="0"/>
              </a:spcAft>
              <a:buFont typeface="Wingdings" charset="2"/>
              <a:buChar char=""/>
            </a:pPr>
            <a:endParaRPr lang="en-US" sz="4000" dirty="0">
              <a:latin typeface="Calibri"/>
              <a:ea typeface="ＭＳ 明朝"/>
              <a:cs typeface="Times New Roman"/>
            </a:endParaRPr>
          </a:p>
          <a:p>
            <a:pPr>
              <a:buFont typeface="Wingdings" charset="2"/>
              <a:buChar char="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42184" y="5795349"/>
            <a:ext cx="64800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 dirty="0" smtClean="0">
                <a:solidFill>
                  <a:srgbClr val="F96A1B"/>
                </a:solidFill>
              </a:rPr>
              <a:t>CRESEL in LYSD </a:t>
            </a:r>
            <a:endParaRPr lang="en-US" sz="4400" b="1" dirty="0">
              <a:solidFill>
                <a:srgbClr val="F96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3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544352"/>
            <a:ext cx="7803533" cy="468471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chemeClr val="accent2"/>
                </a:solidFill>
                <a:latin typeface="Calibri"/>
                <a:ea typeface="ＭＳ 明朝"/>
                <a:cs typeface="Times New Roman"/>
              </a:rPr>
              <a:t>Congratulations on building your leadership team! (step 1 complete!)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chemeClr val="accent2"/>
              </a:solidFill>
              <a:latin typeface="Calibri"/>
              <a:ea typeface="ＭＳ 明朝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/>
              <a:t>Who </a:t>
            </a:r>
            <a:r>
              <a:rPr lang="en-US" sz="4000" dirty="0"/>
              <a:t>is on your leadership team? </a:t>
            </a:r>
            <a:endParaRPr lang="en-US" sz="4000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Each </a:t>
            </a:r>
            <a:r>
              <a:rPr lang="en-US" sz="2800" dirty="0"/>
              <a:t>site has 2 minutes to introduce their team.</a:t>
            </a:r>
            <a:endParaRPr lang="en-US" sz="2800" dirty="0">
              <a:latin typeface="Calibri"/>
              <a:ea typeface="ＭＳ 明朝"/>
              <a:cs typeface="Times New Roman"/>
            </a:endParaRPr>
          </a:p>
          <a:p>
            <a:pPr>
              <a:buFont typeface="Wingdings" charset="2"/>
              <a:buChar char="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42184" y="5795349"/>
            <a:ext cx="64800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b="1" dirty="0" smtClean="0">
                <a:solidFill>
                  <a:srgbClr val="F96A1B"/>
                </a:solidFill>
              </a:rPr>
              <a:t>Gathering</a:t>
            </a:r>
            <a:endParaRPr lang="en-US" sz="4400" b="1" dirty="0">
              <a:solidFill>
                <a:srgbClr val="F96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2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EO010.gif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7" y="446624"/>
            <a:ext cx="6285577" cy="6859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158" y="666162"/>
            <a:ext cx="3322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latinLnBrk="1" hangingPunct="0"/>
            <a:r>
              <a:rPr lang="en-US" sz="1600" b="1" dirty="0" smtClean="0">
                <a:solidFill>
                  <a:srgbClr val="632523"/>
                </a:solidFill>
                <a:latin typeface="Calibri"/>
                <a:sym typeface="Helvetica Neue Bold Condensed"/>
              </a:rPr>
              <a:t>BUILD UNDERSTANDING</a:t>
            </a:r>
            <a:endParaRPr lang="en-US" sz="1600" b="1" dirty="0">
              <a:solidFill>
                <a:srgbClr val="632523"/>
              </a:solidFill>
              <a:latin typeface="Calibri"/>
              <a:sym typeface="Helvetica Neue Bold Condense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6020" y="97917"/>
            <a:ext cx="2972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latinLnBrk="1" hangingPunct="0"/>
            <a:r>
              <a:rPr lang="en-US" sz="1600" b="1" dirty="0">
                <a:solidFill>
                  <a:srgbClr val="632523"/>
                </a:solidFill>
                <a:latin typeface="Calibri"/>
                <a:sym typeface="Helvetica Neue Bold Condensed"/>
              </a:rPr>
              <a:t>RESPECT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0030" y="2299453"/>
            <a:ext cx="2555060" cy="31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600" b="1" dirty="0" smtClean="0">
                <a:solidFill>
                  <a:srgbClr val="C0504D">
                    <a:lumMod val="50000"/>
                  </a:srgbClr>
                </a:solidFill>
                <a:latin typeface="Calibri"/>
                <a:sym typeface="Helvetica Neue Bold Condensed"/>
              </a:rPr>
              <a:t>MODEL</a:t>
            </a:r>
            <a:endParaRPr lang="en-US" sz="1600" b="1" dirty="0">
              <a:solidFill>
                <a:srgbClr val="C0504D">
                  <a:lumMod val="50000"/>
                </a:srgbClr>
              </a:solidFill>
              <a:latin typeface="Calibri"/>
              <a:sym typeface="Helvetica Neue Bold Condens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1549" y="4286424"/>
            <a:ext cx="3157407" cy="31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600" b="1" dirty="0" smtClean="0">
                <a:solidFill>
                  <a:srgbClr val="C0504D">
                    <a:lumMod val="50000"/>
                  </a:srgbClr>
                </a:solidFill>
                <a:latin typeface="Calibri"/>
                <a:sym typeface="Helvetica Neue Bold Condensed"/>
              </a:rPr>
              <a:t>SUPPORT</a:t>
            </a:r>
            <a:endParaRPr lang="en-US" sz="1600" b="1" dirty="0">
              <a:solidFill>
                <a:srgbClr val="C0504D">
                  <a:lumMod val="50000"/>
                </a:srgbClr>
              </a:solidFill>
              <a:latin typeface="Calibri"/>
              <a:sym typeface="Helvetica Neue Bold Condense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29" y="3025325"/>
            <a:ext cx="2990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latinLnBrk="1" hangingPunct="0"/>
            <a:r>
              <a:rPr lang="en-US" sz="1600" b="1" dirty="0">
                <a:solidFill>
                  <a:srgbClr val="632523"/>
                </a:solidFill>
                <a:latin typeface="Calibri"/>
                <a:sym typeface="Helvetica Neue Bold Condensed"/>
              </a:rPr>
              <a:t>TEACH &amp; </a:t>
            </a:r>
            <a:r>
              <a:rPr lang="en-US" sz="1600" b="1" dirty="0" smtClean="0">
                <a:solidFill>
                  <a:srgbClr val="632523"/>
                </a:solidFill>
                <a:latin typeface="Calibri"/>
                <a:sym typeface="Helvetica Neue Bold Condensed"/>
              </a:rPr>
              <a:t>PRACTICE</a:t>
            </a:r>
            <a:endParaRPr lang="en-US" sz="1600" b="1" dirty="0">
              <a:solidFill>
                <a:srgbClr val="632523"/>
              </a:solidFill>
              <a:latin typeface="Calibri"/>
              <a:sym typeface="Helvetica Neue Bold Condense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1472" y="1635508"/>
            <a:ext cx="2225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32523"/>
                </a:solidFill>
                <a:latin typeface="Calibri"/>
              </a:rPr>
              <a:t>CO-</a:t>
            </a:r>
            <a:r>
              <a:rPr lang="en-US" sz="1600" b="1" dirty="0" smtClean="0">
                <a:solidFill>
                  <a:srgbClr val="632523"/>
                </a:solidFill>
                <a:latin typeface="Calibri"/>
              </a:rPr>
              <a:t>CREATE</a:t>
            </a:r>
            <a:endParaRPr lang="en-US" sz="1600" b="1" dirty="0">
              <a:solidFill>
                <a:srgbClr val="632523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53021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Culturally Responsive Embedded Social &amp; Emotional Learning </a:t>
            </a:r>
            <a:r>
              <a:rPr lang="en-US" sz="20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(CRESEL)</a:t>
            </a:r>
          </a:p>
          <a:p>
            <a:pPr algn="ctr"/>
            <a:r>
              <a:rPr lang="en-US" sz="16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Resilient Students, Families &amp; Schools OR Transforming Trauma into Resilience for Student Success</a:t>
            </a:r>
          </a:p>
          <a:p>
            <a:pPr algn="ctr"/>
            <a:r>
              <a:rPr lang="en-US" sz="1400" b="1" dirty="0" smtClean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Working </a:t>
            </a:r>
            <a:r>
              <a:rPr lang="en-US" sz="14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Draft August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7421" y="4626425"/>
            <a:ext cx="3341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ＭＳ 明朝"/>
                <a:cs typeface="Times New Roman"/>
              </a:rPr>
              <a:t>Aligning and integrating culturally responsive SEL </a:t>
            </a:r>
            <a:r>
              <a:rPr lang="en-US" sz="1200" b="1" dirty="0">
                <a:solidFill>
                  <a:prstClr val="black"/>
                </a:solidFill>
                <a:latin typeface="Calibri"/>
                <a:ea typeface="ＭＳ 明朝"/>
                <a:cs typeface="Times New Roman"/>
              </a:rPr>
              <a:t>into district and school infrastructure 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0361" y="2659226"/>
            <a:ext cx="284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latinLnBrk="1" hangingPunct="0"/>
            <a:r>
              <a:rPr lang="en-US" sz="1200" b="1" dirty="0">
                <a:solidFill>
                  <a:prstClr val="black"/>
                </a:solidFill>
                <a:latin typeface="Calibri"/>
              </a:rPr>
              <a:t>Supporting adults in developing and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using their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own SEL skills to foster relationships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132" y="3386314"/>
            <a:ext cx="323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ＭＳ 明朝"/>
                <a:cs typeface="Times New Roman"/>
              </a:rPr>
              <a:t>Directly teaching culturally responsive SEL skills with opportunities to practice these skills throughout the school day and after school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3310" y="2072555"/>
            <a:ext cx="360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Collaborating through authentic partnerships to integrate culture and transform education systems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67226" y="322814"/>
            <a:ext cx="261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Creating a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supportive school climate and environment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132" y="1014540"/>
            <a:ext cx="329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ＭＳ 明朝"/>
                <a:cs typeface="Times New Roman"/>
              </a:rPr>
              <a:t>Building shared understanding of the biology of trauma and the impact on learning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30445" y="825146"/>
            <a:ext cx="2872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Respect in </a:t>
            </a: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LYSD: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School Climate &amp; Connectedness Survey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Natural Helpers as leaders in CRESEL </a:t>
            </a:r>
            <a:endParaRPr lang="en-US" sz="1200" b="1" dirty="0" smtClean="0">
              <a:solidFill>
                <a:srgbClr val="C0504D"/>
              </a:solidFill>
              <a:latin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CHAMPS</a:t>
            </a:r>
            <a:endParaRPr lang="en-US" sz="1200" b="1" dirty="0" smtClean="0">
              <a:solidFill>
                <a:srgbClr val="C0504D"/>
              </a:solidFill>
              <a:latin typeface="Calibri"/>
            </a:endParaRPr>
          </a:p>
          <a:p>
            <a:endParaRPr lang="en-US" sz="1000" b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r>
              <a:rPr lang="en-US" sz="1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endParaRPr lang="en-US" sz="1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92" y="1525337"/>
            <a:ext cx="23195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Build Understanding  </a:t>
            </a: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LYSD</a:t>
            </a: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:</a:t>
            </a:r>
          </a:p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Team attends DEED Safety and Well-being Summit</a:t>
            </a:r>
            <a:endParaRPr lang="en-US" sz="1200" b="1" dirty="0" smtClean="0">
              <a:solidFill>
                <a:srgbClr val="C0504D"/>
              </a:solidFill>
              <a:latin typeface="Calibri"/>
            </a:endParaRPr>
          </a:p>
          <a:p>
            <a:r>
              <a:rPr lang="en-US" sz="1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endParaRPr lang="en-US" sz="1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1972" y="4668738"/>
            <a:ext cx="23966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Support in </a:t>
            </a: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LYSD:</a:t>
            </a:r>
          </a:p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Leadership teams</a:t>
            </a:r>
          </a:p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CRESEL Principal </a:t>
            </a:r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PLC</a:t>
            </a:r>
          </a:p>
          <a:p>
            <a:endParaRPr lang="en-US" sz="1200" b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r>
              <a:rPr lang="en-US" sz="1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endParaRPr lang="en-US" sz="1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8727" y="2536568"/>
            <a:ext cx="28216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Co-Create In LYSD</a:t>
            </a:r>
          </a:p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Community Conversations</a:t>
            </a:r>
          </a:p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Harvest used for action planning</a:t>
            </a:r>
          </a:p>
          <a:p>
            <a:r>
              <a:rPr lang="en-US" sz="1200" b="1" dirty="0" smtClean="0">
                <a:solidFill>
                  <a:srgbClr val="C0504D"/>
                </a:solidFill>
                <a:latin typeface="Calibri"/>
              </a:rPr>
              <a:t>Partnering in school subsistence activitie</a:t>
            </a:r>
            <a:r>
              <a:rPr lang="en-US" sz="1100" b="1" dirty="0" smtClean="0">
                <a:solidFill>
                  <a:srgbClr val="C0504D"/>
                </a:solidFill>
                <a:latin typeface="Calibri"/>
              </a:rPr>
              <a:t>s </a:t>
            </a:r>
            <a:endParaRPr lang="en-US" sz="1100" b="1" dirty="0" smtClean="0">
              <a:solidFill>
                <a:srgbClr val="C0504D"/>
              </a:solidFill>
              <a:latin typeface="Calibri"/>
            </a:endParaRPr>
          </a:p>
          <a:p>
            <a:r>
              <a:rPr lang="en-US" sz="1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endParaRPr lang="en-US" sz="1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390" y="4068574"/>
            <a:ext cx="231377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accent2"/>
                </a:solidFill>
                <a:latin typeface="Calibri"/>
              </a:rPr>
              <a:t>Teach &amp; Practice In </a:t>
            </a:r>
            <a:r>
              <a:rPr lang="en-US" sz="1100" b="1" dirty="0" smtClean="0">
                <a:solidFill>
                  <a:schemeClr val="accent2"/>
                </a:solidFill>
                <a:latin typeface="Calibri"/>
              </a:rPr>
              <a:t>LYSD</a:t>
            </a:r>
            <a:r>
              <a:rPr lang="en-US" sz="1100" b="1" dirty="0" smtClean="0">
                <a:solidFill>
                  <a:schemeClr val="accent2"/>
                </a:solidFill>
                <a:latin typeface="Calibri"/>
              </a:rPr>
              <a:t>:</a:t>
            </a:r>
          </a:p>
          <a:p>
            <a:r>
              <a:rPr lang="en-US" sz="1100" b="1" dirty="0" smtClean="0">
                <a:solidFill>
                  <a:schemeClr val="accent2"/>
                </a:solidFill>
                <a:latin typeface="Calibri"/>
              </a:rPr>
              <a:t>Connected &amp; Respected</a:t>
            </a:r>
          </a:p>
          <a:p>
            <a:r>
              <a:rPr lang="en-US" sz="1100" b="1" dirty="0" smtClean="0">
                <a:solidFill>
                  <a:schemeClr val="accent2"/>
                </a:solidFill>
                <a:latin typeface="Calibri"/>
              </a:rPr>
              <a:t>Activators</a:t>
            </a:r>
          </a:p>
          <a:p>
            <a:r>
              <a:rPr lang="en-US" sz="1100" b="1" dirty="0" smtClean="0">
                <a:solidFill>
                  <a:schemeClr val="accent2"/>
                </a:solidFill>
                <a:latin typeface="Calibri"/>
              </a:rPr>
              <a:t>SEL learning standards with cultural tasks</a:t>
            </a:r>
            <a:endParaRPr lang="en-US" sz="1100" b="1" dirty="0" smtClean="0">
              <a:solidFill>
                <a:schemeClr val="accent2"/>
              </a:solidFill>
              <a:latin typeface="Calibri"/>
            </a:endParaRPr>
          </a:p>
          <a:p>
            <a:r>
              <a:rPr lang="en-US" sz="1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endParaRPr lang="en-US" sz="1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20030" y="3186259"/>
            <a:ext cx="238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C0504D"/>
                </a:solidFill>
                <a:latin typeface="Calibri"/>
              </a:rPr>
              <a:t>Model In </a:t>
            </a:r>
            <a:r>
              <a:rPr lang="en-US" sz="1000" b="1" dirty="0" smtClean="0">
                <a:solidFill>
                  <a:srgbClr val="C0504D"/>
                </a:solidFill>
                <a:latin typeface="Calibri"/>
              </a:rPr>
              <a:t>LYSD</a:t>
            </a:r>
            <a:r>
              <a:rPr lang="en-US" sz="1000" b="1" dirty="0" smtClean="0">
                <a:solidFill>
                  <a:srgbClr val="C0504D"/>
                </a:solidFill>
                <a:latin typeface="Calibri"/>
              </a:rPr>
              <a:t>:</a:t>
            </a:r>
          </a:p>
          <a:p>
            <a:r>
              <a:rPr lang="en-US" sz="1000" b="1" dirty="0" smtClean="0">
                <a:solidFill>
                  <a:srgbClr val="C0504D"/>
                </a:solidFill>
                <a:latin typeface="Calibri"/>
              </a:rPr>
              <a:t>Classified staff as leaders in CRESEL</a:t>
            </a:r>
          </a:p>
          <a:p>
            <a:r>
              <a:rPr lang="en-US" sz="1000" b="1" dirty="0" smtClean="0">
                <a:solidFill>
                  <a:srgbClr val="C0504D"/>
                </a:solidFill>
                <a:latin typeface="Calibri"/>
              </a:rPr>
              <a:t>Our Agreements</a:t>
            </a:r>
          </a:p>
          <a:p>
            <a:endParaRPr lang="en-US" sz="1000" b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r>
              <a:rPr lang="en-US" sz="1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endParaRPr lang="en-US" sz="10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002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EO010.gif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5" y="446624"/>
            <a:ext cx="6285577" cy="6859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4367" y="-33596"/>
            <a:ext cx="41992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latinLnBrk="1" hangingPunct="0"/>
            <a:r>
              <a:rPr lang="en-US" sz="1600" b="1" dirty="0" smtClean="0">
                <a:solidFill>
                  <a:srgbClr val="632523"/>
                </a:solidFill>
                <a:latin typeface="Calibri"/>
                <a:sym typeface="Helvetica Neue Bold Condensed"/>
              </a:rPr>
              <a:t>BUILD UNDERSTANDING</a:t>
            </a:r>
          </a:p>
          <a:p>
            <a:pPr defTabSz="410751" latinLnBrk="1" hangingPunct="0"/>
            <a:r>
              <a:rPr lang="en-US" sz="1000" b="1" i="1" dirty="0">
                <a:solidFill>
                  <a:prstClr val="black"/>
                </a:solidFill>
                <a:latin typeface="Calibri"/>
                <a:sym typeface="Helvetica Neue Bold Condensed"/>
              </a:rPr>
              <a:t>Building shared understanding of </a:t>
            </a:r>
            <a:r>
              <a:rPr lang="en-US" sz="1000" b="1" i="1" dirty="0" smtClean="0">
                <a:solidFill>
                  <a:prstClr val="black"/>
                </a:solidFill>
                <a:latin typeface="Calibri"/>
                <a:sym typeface="Helvetica Neue Bold Condensed"/>
              </a:rPr>
              <a:t>how trauma impacts learning</a:t>
            </a:r>
          </a:p>
          <a:p>
            <a:pPr algn="ctr" defTabSz="410751" latinLnBrk="1" hangingPunct="0"/>
            <a:endParaRPr lang="en-US" sz="1000" b="1" dirty="0">
              <a:solidFill>
                <a:srgbClr val="632523"/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Shared understanding of trauma and </a:t>
            </a: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the biology of toxic stress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Adult co</a:t>
            </a:r>
            <a:r>
              <a:rPr lang="en-US" sz="1000" b="1" dirty="0">
                <a:solidFill>
                  <a:prstClr val="black"/>
                </a:solidFill>
                <a:latin typeface="Calibri"/>
              </a:rPr>
              <a:t>-regulation </a:t>
            </a: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skills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Strategies for building learning brains</a:t>
            </a: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School-wide resilience centered </a:t>
            </a: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practices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5306" y="817733"/>
            <a:ext cx="3257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latinLnBrk="1" hangingPunct="0"/>
            <a:r>
              <a:rPr lang="en-US" sz="1600" b="1" dirty="0">
                <a:solidFill>
                  <a:srgbClr val="632523"/>
                </a:solidFill>
                <a:latin typeface="Calibri"/>
                <a:sym typeface="Helvetica Neue Bold Condensed"/>
              </a:rPr>
              <a:t>RESPECT </a:t>
            </a:r>
            <a:endParaRPr lang="en-US" sz="1600" b="1" dirty="0" smtClean="0">
              <a:solidFill>
                <a:srgbClr val="632523"/>
              </a:solidFill>
              <a:latin typeface="Calibri"/>
              <a:sym typeface="Helvetica Neue Bold Condensed"/>
            </a:endParaRPr>
          </a:p>
          <a:p>
            <a:r>
              <a:rPr lang="en-US" sz="1000" b="1" i="1" dirty="0">
                <a:solidFill>
                  <a:prstClr val="black"/>
                </a:solidFill>
                <a:latin typeface="Calibri"/>
              </a:rPr>
              <a:t>Creating a supportive school climate and environment</a:t>
            </a:r>
          </a:p>
          <a:p>
            <a:pPr algn="ctr" defTabSz="410751" latinLnBrk="1" hangingPunct="0"/>
            <a:endParaRPr lang="en-US" sz="1000" b="1" dirty="0">
              <a:solidFill>
                <a:srgbClr val="632523"/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Physical, emotional, cultural, and academic safety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Culturally responsive teaching and learning </a:t>
            </a:r>
          </a:p>
          <a:p>
            <a:pPr defTabSz="410751" latinLnBrk="1" hangingPunct="0"/>
            <a:r>
              <a:rPr lang="en-US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   environment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School-wide positive behavior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supports (</a:t>
            </a:r>
            <a:r>
              <a:rPr lang="en-US" sz="1000" b="1" dirty="0" err="1" smtClean="0">
                <a:solidFill>
                  <a:srgbClr val="000000"/>
                </a:solidFill>
                <a:latin typeface="Calibri"/>
              </a:rPr>
              <a:t>e.g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defTabSz="410751" latinLnBrk="1" hangingPunct="0"/>
            <a:r>
              <a:rPr lang="en-US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     restorative practices, PBIS)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  <a:sym typeface="Helvetica Neue Bold Condensed"/>
              </a:rPr>
              <a:t>Youth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sym typeface="Helvetica Neue Bold Condensed"/>
              </a:rPr>
              <a:t>voice and leadership</a:t>
            </a:r>
            <a:endParaRPr lang="en-US" sz="1000" b="1" dirty="0">
              <a:solidFill>
                <a:srgbClr val="000000"/>
              </a:solidFill>
              <a:latin typeface="Calibri"/>
              <a:sym typeface="Helvetica Neue Bold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5343" y="1145711"/>
            <a:ext cx="2797516" cy="1487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600" b="1" dirty="0" smtClean="0">
                <a:solidFill>
                  <a:srgbClr val="C0504D">
                    <a:lumMod val="50000"/>
                  </a:srgbClr>
                </a:solidFill>
                <a:latin typeface="Calibri"/>
                <a:sym typeface="Helvetica Neue Bold Condensed"/>
              </a:rPr>
              <a:t>MODEL</a:t>
            </a:r>
          </a:p>
          <a:p>
            <a:pPr defTabSz="410751" latinLnBrk="1" hangingPunct="0"/>
            <a:r>
              <a:rPr lang="en-US" sz="1100" b="1" i="1" dirty="0">
                <a:solidFill>
                  <a:prstClr val="black"/>
                </a:solidFill>
                <a:latin typeface="Calibri"/>
              </a:rPr>
              <a:t>Supporting adults in developing and using </a:t>
            </a:r>
            <a:endParaRPr lang="en-US" sz="1100" b="1" i="1" dirty="0" smtClean="0">
              <a:solidFill>
                <a:prstClr val="black"/>
              </a:solidFill>
              <a:latin typeface="Calibri"/>
            </a:endParaRPr>
          </a:p>
          <a:p>
            <a:pPr defTabSz="410751" latinLnBrk="1" hangingPunct="0"/>
            <a:r>
              <a:rPr lang="en-US" sz="1100" b="1" i="1" dirty="0" smtClean="0">
                <a:solidFill>
                  <a:prstClr val="black"/>
                </a:solidFill>
                <a:latin typeface="Calibri"/>
              </a:rPr>
              <a:t>their </a:t>
            </a:r>
            <a:r>
              <a:rPr lang="en-US" sz="1100" b="1" i="1" dirty="0">
                <a:solidFill>
                  <a:prstClr val="black"/>
                </a:solidFill>
                <a:latin typeface="Calibri"/>
              </a:rPr>
              <a:t>own </a:t>
            </a:r>
            <a:r>
              <a:rPr lang="en-US" sz="1100" b="1" i="1" dirty="0" smtClean="0">
                <a:solidFill>
                  <a:prstClr val="black"/>
                </a:solidFill>
                <a:latin typeface="Calibri"/>
              </a:rPr>
              <a:t>SEL </a:t>
            </a:r>
            <a:r>
              <a:rPr lang="en-US" sz="1100" b="1" i="1" dirty="0">
                <a:solidFill>
                  <a:prstClr val="black"/>
                </a:solidFill>
                <a:latin typeface="Calibri"/>
              </a:rPr>
              <a:t>skills to foster </a:t>
            </a:r>
            <a:r>
              <a:rPr lang="en-US" sz="1100" b="1" i="1" dirty="0" smtClean="0">
                <a:solidFill>
                  <a:prstClr val="black"/>
                </a:solidFill>
                <a:latin typeface="Calibri"/>
              </a:rPr>
              <a:t>relationships</a:t>
            </a:r>
          </a:p>
          <a:p>
            <a:pPr defTabSz="410751" latinLnBrk="1" hangingPunct="0"/>
            <a:endParaRPr lang="en-US" sz="800" b="1" dirty="0">
              <a:solidFill>
                <a:srgbClr val="C0504D">
                  <a:lumMod val="50000"/>
                </a:srgbClr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100" b="1" dirty="0">
                <a:solidFill>
                  <a:srgbClr val="000000"/>
                </a:solidFill>
                <a:latin typeface="Calibri"/>
              </a:rPr>
              <a:t>Adult SEL skills and self-regulation</a:t>
            </a: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100" b="1" dirty="0">
                <a:solidFill>
                  <a:srgbClr val="000000"/>
                </a:solidFill>
                <a:latin typeface="Calibri"/>
                <a:sym typeface="Helvetica Neue Bold Condensed"/>
              </a:rPr>
              <a:t>Supportive relationships </a:t>
            </a:r>
            <a:r>
              <a:rPr lang="en-US" sz="1100" b="1" dirty="0" smtClean="0">
                <a:solidFill>
                  <a:srgbClr val="000000"/>
                </a:solidFill>
                <a:latin typeface="Calibri"/>
                <a:sym typeface="Helvetica Neue Bold Condensed"/>
              </a:rPr>
              <a:t>with students</a:t>
            </a:r>
            <a:endParaRPr lang="en-US" sz="1100" b="1" dirty="0">
              <a:solidFill>
                <a:srgbClr val="000000"/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/>
              </a:rPr>
              <a:t>Strong family</a:t>
            </a:r>
            <a:r>
              <a:rPr lang="en-US" sz="1100" b="1" dirty="0">
                <a:solidFill>
                  <a:srgbClr val="000000"/>
                </a:solidFill>
                <a:latin typeface="Calibri"/>
              </a:rPr>
              <a:t>-school </a:t>
            </a:r>
            <a:r>
              <a:rPr lang="en-US" sz="1100" b="1" dirty="0" smtClean="0">
                <a:solidFill>
                  <a:srgbClr val="000000"/>
                </a:solidFill>
                <a:latin typeface="Calibri"/>
              </a:rPr>
              <a:t>partnerships</a:t>
            </a: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/>
              </a:rPr>
              <a:t>Collegial and supportive staff relationships</a:t>
            </a:r>
            <a:endParaRPr lang="en-US" sz="11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4519" y="3582953"/>
            <a:ext cx="2679481" cy="2041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600" b="1" dirty="0" smtClean="0">
                <a:solidFill>
                  <a:srgbClr val="C0504D">
                    <a:lumMod val="50000"/>
                  </a:srgbClr>
                </a:solidFill>
                <a:latin typeface="Calibri"/>
                <a:sym typeface="Helvetica Neue Bold Condensed"/>
              </a:rPr>
              <a:t>SUPPORT</a:t>
            </a:r>
          </a:p>
          <a:p>
            <a:r>
              <a:rPr lang="en-US" sz="1000" b="1" i="1" dirty="0">
                <a:solidFill>
                  <a:prstClr val="black"/>
                </a:solidFill>
                <a:latin typeface="Calibri"/>
                <a:ea typeface="ＭＳ 明朝"/>
                <a:cs typeface="Times New Roman"/>
              </a:rPr>
              <a:t>Aligning and integrating culturally responsive SEL into district and school infrastructure </a:t>
            </a:r>
            <a:endParaRPr lang="en-US" sz="1000" b="1" i="1" dirty="0">
              <a:solidFill>
                <a:prstClr val="black"/>
              </a:solidFill>
              <a:latin typeface="Calibri"/>
            </a:endParaRPr>
          </a:p>
          <a:p>
            <a:pPr algn="ctr" defTabSz="410751" latinLnBrk="1" hangingPunct="0"/>
            <a:endParaRPr lang="en-US" sz="1000" b="1" dirty="0">
              <a:solidFill>
                <a:srgbClr val="C0504D">
                  <a:lumMod val="50000"/>
                </a:srgbClr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Shared vision, goals, action plan</a:t>
            </a: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Policies and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practices </a:t>
            </a:r>
            <a:r>
              <a:rPr lang="en-US" sz="1000" b="1" dirty="0">
                <a:solidFill>
                  <a:srgbClr val="000000"/>
                </a:solidFill>
                <a:latin typeface="Calibri"/>
              </a:rPr>
              <a:t>(e.g. RTI/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MTSS, </a:t>
            </a:r>
          </a:p>
          <a:p>
            <a:pPr defTabSz="410751" latinLnBrk="1" hangingPunct="0"/>
            <a:r>
              <a:rPr lang="en-US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     teaching framework)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Ongoing job embedded professional </a:t>
            </a:r>
            <a:endParaRPr lang="en-US" sz="1000" b="1" dirty="0" smtClean="0">
              <a:solidFill>
                <a:srgbClr val="000000"/>
              </a:solidFill>
              <a:latin typeface="Calibri"/>
            </a:endParaRPr>
          </a:p>
          <a:p>
            <a:pPr defTabSz="410751" latinLnBrk="1" hangingPunct="0"/>
            <a:r>
              <a:rPr lang="en-US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    learning</a:t>
            </a: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Regular examination of data and progress </a:t>
            </a:r>
          </a:p>
          <a:p>
            <a:pPr defTabSz="410751" latinLnBrk="1" hangingPunct="0"/>
            <a:r>
              <a:rPr lang="en-US" sz="1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   towards goals</a:t>
            </a:r>
          </a:p>
          <a:p>
            <a:pPr marL="171450" indent="-171450" defTabSz="410751" latinLnBrk="1" hangingPunct="0">
              <a:buFont typeface="Arial"/>
              <a:buChar char="•"/>
            </a:pPr>
            <a:endParaRPr lang="en-US" sz="1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3428" y="3472585"/>
            <a:ext cx="33511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latinLnBrk="1" hangingPunct="0"/>
            <a:r>
              <a:rPr lang="en-US" sz="1600" b="1" dirty="0">
                <a:solidFill>
                  <a:srgbClr val="632523"/>
                </a:solidFill>
                <a:latin typeface="Calibri"/>
                <a:sym typeface="Helvetica Neue Bold Condensed"/>
              </a:rPr>
              <a:t>TEACH &amp; </a:t>
            </a:r>
            <a:r>
              <a:rPr lang="en-US" sz="1600" b="1" dirty="0" smtClean="0">
                <a:solidFill>
                  <a:srgbClr val="632523"/>
                </a:solidFill>
                <a:latin typeface="Calibri"/>
                <a:sym typeface="Helvetica Neue Bold Condensed"/>
              </a:rPr>
              <a:t>PRACTICE</a:t>
            </a:r>
          </a:p>
          <a:p>
            <a:r>
              <a:rPr lang="en-US" sz="1000" b="1" i="1" dirty="0">
                <a:solidFill>
                  <a:prstClr val="black"/>
                </a:solidFill>
                <a:latin typeface="Calibri"/>
                <a:ea typeface="ＭＳ 明朝"/>
                <a:cs typeface="Times New Roman"/>
              </a:rPr>
              <a:t>Directly teaching culturally responsive SEL skills with opportunities to practice these skills throughout the school day and after school</a:t>
            </a:r>
            <a:endParaRPr lang="en-US" sz="1000" b="1" i="1" dirty="0">
              <a:solidFill>
                <a:prstClr val="black"/>
              </a:solidFill>
              <a:latin typeface="Calibri"/>
            </a:endParaRPr>
          </a:p>
          <a:p>
            <a:pPr algn="ctr" defTabSz="410751" latinLnBrk="1" hangingPunct="0"/>
            <a:endParaRPr lang="en-US" sz="1000" b="1" dirty="0">
              <a:solidFill>
                <a:srgbClr val="632523"/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Common language to identify and discuss SEL skills</a:t>
            </a:r>
          </a:p>
          <a:p>
            <a:pPr defTabSz="410751" latinLnBrk="1" hangingPunct="0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       (e.g. SEL learning standards)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Direct SEL skill instruction </a:t>
            </a: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  <a:sym typeface="Helvetica Neue Bold Condensed"/>
              </a:rPr>
              <a:t>Teaching strategies and routines that reinforce SEL skill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sym typeface="Helvetica Neue Bold Condensed"/>
              </a:rPr>
              <a:t>practice in academics</a:t>
            </a:r>
            <a:endParaRPr lang="en-US" sz="1000" b="1" dirty="0">
              <a:solidFill>
                <a:srgbClr val="000000"/>
              </a:solidFill>
              <a:latin typeface="Calibri"/>
              <a:sym typeface="Helvetica Neue Bold Condensed"/>
            </a:endParaRPr>
          </a:p>
          <a:p>
            <a:pPr marL="171450" indent="-171450" defTabSz="410751" latinLnBrk="1" hangingPunct="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School day SEL reinforced during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afterschool </a:t>
            </a:r>
          </a:p>
          <a:p>
            <a:pPr marL="173038" defTabSz="410751" latinLnBrk="1" hangingPunct="0"/>
            <a:r>
              <a:rPr lang="en-US" sz="1000" b="1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ime (in sports, activities, at home)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7733" y="1875891"/>
            <a:ext cx="29008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32523"/>
                </a:solidFill>
                <a:latin typeface="Calibri"/>
              </a:rPr>
              <a:t>CO-</a:t>
            </a:r>
            <a:r>
              <a:rPr lang="en-US" sz="1600" b="1" dirty="0" smtClean="0">
                <a:solidFill>
                  <a:srgbClr val="632523"/>
                </a:solidFill>
                <a:latin typeface="Calibri"/>
              </a:rPr>
              <a:t>CREATE</a:t>
            </a:r>
          </a:p>
          <a:p>
            <a:r>
              <a:rPr lang="en-US" sz="1000" b="1" i="1" dirty="0">
                <a:solidFill>
                  <a:prstClr val="black"/>
                </a:solidFill>
                <a:latin typeface="Calibri"/>
              </a:rPr>
              <a:t>Collaborating through </a:t>
            </a:r>
            <a:r>
              <a:rPr lang="en-US" sz="1000" b="1" i="1" dirty="0" smtClean="0">
                <a:solidFill>
                  <a:prstClr val="black"/>
                </a:solidFill>
                <a:latin typeface="Calibri"/>
              </a:rPr>
              <a:t>authentic </a:t>
            </a:r>
            <a:r>
              <a:rPr lang="en-US" sz="1000" b="1" i="1" dirty="0">
                <a:solidFill>
                  <a:prstClr val="black"/>
                </a:solidFill>
                <a:latin typeface="Calibri"/>
              </a:rPr>
              <a:t>partnerships to integrate culture and transform education </a:t>
            </a:r>
            <a:r>
              <a:rPr lang="en-US" sz="1000" b="1" i="1" dirty="0" smtClean="0">
                <a:solidFill>
                  <a:prstClr val="black"/>
                </a:solidFill>
                <a:latin typeface="Calibri"/>
              </a:rPr>
              <a:t>systems</a:t>
            </a:r>
          </a:p>
          <a:p>
            <a:endParaRPr lang="en-US" sz="1000" b="1" dirty="0">
              <a:solidFill>
                <a:srgbClr val="632523"/>
              </a:solidFill>
              <a:latin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Community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dialogue and conversation 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Partnerships for cultural integration in teaching and learning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libri"/>
              </a:rPr>
              <a:t>Community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strength </a:t>
            </a:r>
            <a:r>
              <a:rPr lang="en-US" sz="1000" b="1" dirty="0">
                <a:solidFill>
                  <a:srgbClr val="000000"/>
                </a:solidFill>
                <a:latin typeface="Calibri"/>
              </a:rPr>
              <a:t>and resilience as the 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foundation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Regular and ongoing communication loop between school and community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>
              <a:solidFill>
                <a:srgbClr val="632523"/>
              </a:solidFill>
              <a:latin typeface="Calibri"/>
            </a:endParaRPr>
          </a:p>
          <a:p>
            <a:pPr algn="ctr"/>
            <a:endParaRPr lang="en-US" sz="1600" b="1" dirty="0">
              <a:solidFill>
                <a:srgbClr val="632523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563181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Culturally Responsive Embedded Social &amp; Emotional Learning </a:t>
            </a:r>
            <a:r>
              <a:rPr lang="en-US" sz="20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(CRESEL)</a:t>
            </a:r>
          </a:p>
          <a:p>
            <a:pPr algn="ctr"/>
            <a:r>
              <a:rPr lang="en-US" sz="20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Resilient Students, Families &amp; Schools </a:t>
            </a:r>
            <a:endParaRPr lang="en-US" sz="2000" b="1" dirty="0" smtClean="0">
              <a:solidFill>
                <a:srgbClr val="C0504D">
                  <a:lumMod val="50000"/>
                </a:srgbClr>
              </a:solidFill>
              <a:latin typeface="Abadi MT Condensed Extra Bold"/>
              <a:cs typeface="Abadi MT Condensed Extra Bold"/>
            </a:endParaRPr>
          </a:p>
          <a:p>
            <a:pPr algn="ctr"/>
            <a:r>
              <a:rPr lang="en-US" sz="1400" b="1" dirty="0" smtClean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Working </a:t>
            </a:r>
            <a:r>
              <a:rPr lang="en-US" sz="1400" b="1" dirty="0">
                <a:solidFill>
                  <a:srgbClr val="C0504D">
                    <a:lumMod val="50000"/>
                  </a:srgbClr>
                </a:solidFill>
                <a:latin typeface="Abadi MT Condensed Extra Bold"/>
                <a:cs typeface="Abadi MT Condensed Extra Bold"/>
              </a:rPr>
              <a:t>Draft August 2018</a:t>
            </a:r>
          </a:p>
        </p:txBody>
      </p:sp>
    </p:spTree>
    <p:extLst>
      <p:ext uri="{BB962C8B-B14F-4D97-AF65-F5344CB8AC3E}">
        <p14:creationId xmlns:p14="http://schemas.microsoft.com/office/powerpoint/2010/main" val="306117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ESEL Snapsho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86" y="-151174"/>
            <a:ext cx="5771027" cy="74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0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SEL Snapsho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6" y="-408186"/>
            <a:ext cx="6004676" cy="77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1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3296</TotalTime>
  <Words>777</Words>
  <Application>Microsoft Macintosh PowerPoint</Application>
  <PresentationFormat>On-screen Show (4:3)</PresentationFormat>
  <Paragraphs>162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Angles</vt:lpstr>
      <vt:lpstr>1_Office Theme</vt:lpstr>
      <vt:lpstr>WELCOME!</vt:lpstr>
      <vt:lpstr>Our Purpose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Association of Alaska School Boards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Heather Coulehan</dc:creator>
  <cp:lastModifiedBy>Heather Coulehan</cp:lastModifiedBy>
  <cp:revision>57</cp:revision>
  <cp:lastPrinted>2018-10-09T23:33:24Z</cp:lastPrinted>
  <dcterms:created xsi:type="dcterms:W3CDTF">2016-11-30T16:29:19Z</dcterms:created>
  <dcterms:modified xsi:type="dcterms:W3CDTF">2018-10-10T01:21:11Z</dcterms:modified>
</cp:coreProperties>
</file>