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686" r:id="rId2"/>
    <p:sldMasterId id="2147483698" r:id="rId3"/>
    <p:sldMasterId id="2147483710" r:id="rId4"/>
    <p:sldMasterId id="2147483722" r:id="rId5"/>
    <p:sldMasterId id="2147483734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1"/>
    <p:restoredTop sz="94702"/>
  </p:normalViewPr>
  <p:slideViewPr>
    <p:cSldViewPr snapToGrid="0" snapToObjects="1">
      <p:cViewPr varScale="1">
        <p:scale>
          <a:sx n="135" d="100"/>
          <a:sy n="135" d="100"/>
        </p:scale>
        <p:origin x="17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97335-2A34-BE40-97BB-8526DB43EC9B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C142-4637-AE46-8DB6-0BDB98B7B9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97335-2A34-BE40-97BB-8526DB43EC9B}" type="datetimeFigureOut">
              <a:rPr lang="en-US" smtClean="0"/>
              <a:t>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C142-4637-AE46-8DB6-0BDB98B7B95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97335-2A34-BE40-97BB-8526DB43EC9B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C142-4637-AE46-8DB6-0BDB98B7B9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97335-2A34-BE40-97BB-8526DB43EC9B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C142-4637-AE46-8DB6-0BDB98B7B9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39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0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83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96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72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95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83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97335-2A34-BE40-97BB-8526DB43EC9B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C142-4637-AE46-8DB6-0BDB98B7B9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85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71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852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805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391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0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836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96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721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9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97335-2A34-BE40-97BB-8526DB43EC9B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C142-4637-AE46-8DB6-0BDB98B7B95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83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857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718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85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805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391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02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836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966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72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97335-2A34-BE40-97BB-8526DB43EC9B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C142-4637-AE46-8DB6-0BDB98B7B9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951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835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857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718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852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805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391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02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836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9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97335-2A34-BE40-97BB-8526DB43EC9B}" type="datetimeFigureOut">
              <a:rPr lang="en-US" smtClean="0"/>
              <a:t>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C142-4637-AE46-8DB6-0BDB98B7B9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721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951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835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857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718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852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805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391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02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83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97335-2A34-BE40-97BB-8526DB43EC9B}" type="datetimeFigureOut">
              <a:rPr lang="en-US" smtClean="0"/>
              <a:t>2/9/20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C142-4637-AE46-8DB6-0BDB98B7B9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966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721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951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835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857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718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852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80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97335-2A34-BE40-97BB-8526DB43EC9B}" type="datetimeFigureOut">
              <a:rPr lang="en-US" smtClean="0"/>
              <a:t>2/9/20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C142-4637-AE46-8DB6-0BDB98B7B9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97335-2A34-BE40-97BB-8526DB43EC9B}" type="datetimeFigureOut">
              <a:rPr lang="en-US" smtClean="0"/>
              <a:t>2/9/20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C142-4637-AE46-8DB6-0BDB98B7B9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97335-2A34-BE40-97BB-8526DB43EC9B}" type="datetimeFigureOut">
              <a:rPr lang="en-US" smtClean="0"/>
              <a:t>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C142-4637-AE46-8DB6-0BDB98B7B9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0297335-2A34-BE40-97BB-8526DB43EC9B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C28FC142-4637-AE46-8DB6-0BDB98B7B95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ASB Logo-full color-horizontal-web@600px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868" y="5769364"/>
            <a:ext cx="2109600" cy="10126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62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62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62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62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62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278321"/>
            <a:ext cx="6498158" cy="1530765"/>
          </a:xfrm>
        </p:spPr>
        <p:txBody>
          <a:bodyPr/>
          <a:lstStyle/>
          <a:p>
            <a:r>
              <a:rPr lang="en-US" b="1" dirty="0"/>
              <a:t>2020 NSBA </a:t>
            </a:r>
            <a:br>
              <a:rPr lang="en-US" b="1" dirty="0"/>
            </a:br>
            <a:r>
              <a:rPr lang="en-US" b="1" dirty="0"/>
              <a:t>Advocacy Institute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278925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FF9461-1FB8-574E-B410-1F86256EB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640" y="1884502"/>
            <a:ext cx="5162720" cy="387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04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AASB Representatives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President Michael Swain (Bristol Bay)</a:t>
            </a:r>
          </a:p>
          <a:p>
            <a:r>
              <a:rPr lang="en-US" b="1" dirty="0"/>
              <a:t>President Elect Katie Oliver (Kodiak)</a:t>
            </a:r>
          </a:p>
          <a:p>
            <a:r>
              <a:rPr lang="en-US" b="1" dirty="0"/>
              <a:t>Past President/NSBA BOD Tiffany Jackson (Sand Point)</a:t>
            </a:r>
          </a:p>
          <a:p>
            <a:r>
              <a:rPr lang="en-US" b="1" dirty="0"/>
              <a:t>NSBA BOD Elect Pete </a:t>
            </a:r>
            <a:r>
              <a:rPr lang="en-US" b="1" dirty="0" err="1"/>
              <a:t>Hoepfner</a:t>
            </a:r>
            <a:r>
              <a:rPr lang="en-US" b="1" dirty="0"/>
              <a:t> (Cordova)</a:t>
            </a:r>
          </a:p>
          <a:p>
            <a:r>
              <a:rPr lang="en-US" b="1" dirty="0"/>
              <a:t>Margo Bellamy (Anchorage Board Member)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07BED6-4729-8C48-BDBA-B79595CFC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128" y="4606454"/>
            <a:ext cx="3629320" cy="217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08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Capitol Hill Appointments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Senator Dan Sullivan</a:t>
            </a:r>
          </a:p>
          <a:p>
            <a:r>
              <a:rPr lang="en-US" b="1" dirty="0"/>
              <a:t>Senator Lisa </a:t>
            </a:r>
            <a:r>
              <a:rPr lang="en-US" b="1" dirty="0" err="1"/>
              <a:t>Murlowski</a:t>
            </a:r>
            <a:endParaRPr lang="en-US" b="1" dirty="0"/>
          </a:p>
          <a:p>
            <a:r>
              <a:rPr lang="en-US" b="1" dirty="0"/>
              <a:t>Congressman Don Young (Deputy Chief of Staff Alex Ortiz)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E109C9-8910-A846-B004-238D2CDF9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92" y="3820211"/>
            <a:ext cx="2558856" cy="19191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01389C-4B08-5543-AD77-1F0B2B365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565" y="3859489"/>
            <a:ext cx="2506484" cy="18798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040CC1-8328-3F43-8B1E-9BBB7B2D5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8915" y="3859489"/>
            <a:ext cx="2819794" cy="187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20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31757"/>
          </a:xfrm>
        </p:spPr>
        <p:txBody>
          <a:bodyPr/>
          <a:lstStyle/>
          <a:p>
            <a:r>
              <a:rPr lang="en-US" b="1" dirty="0"/>
              <a:t>AASB’s Talking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08999"/>
            <a:ext cx="8042276" cy="45346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Broadband Capacity</a:t>
            </a:r>
          </a:p>
          <a:p>
            <a:pPr>
              <a:buFont typeface="Wingdings" charset="2"/>
              <a:buChar char="u"/>
            </a:pPr>
            <a:r>
              <a:rPr lang="en-US" b="1" dirty="0"/>
              <a:t>Lack of capacity in Rural &amp; Urban Alaska</a:t>
            </a:r>
          </a:p>
          <a:p>
            <a:pPr>
              <a:buFont typeface="Wingdings" charset="2"/>
              <a:buChar char="u"/>
            </a:pPr>
            <a:r>
              <a:rPr lang="en-US" b="1" dirty="0"/>
              <a:t>Proposed FCC rule to place </a:t>
            </a:r>
            <a:r>
              <a:rPr lang="en-US" b="1" dirty="0" err="1"/>
              <a:t>subcap</a:t>
            </a:r>
            <a:r>
              <a:rPr lang="en-US" b="1" dirty="0"/>
              <a:t> on </a:t>
            </a:r>
            <a:r>
              <a:rPr lang="en-US" b="1" dirty="0" err="1"/>
              <a:t>ERate</a:t>
            </a:r>
            <a:r>
              <a:rPr lang="en-US" b="1" dirty="0"/>
              <a:t> and Rural Healthcare programs</a:t>
            </a:r>
          </a:p>
          <a:p>
            <a:pPr>
              <a:buFont typeface="Wingdings" charset="2"/>
              <a:buChar char="u"/>
            </a:pPr>
            <a:r>
              <a:rPr lang="en-US" b="1" dirty="0"/>
              <a:t>Bills in Alaska Legislature to raise state goal </a:t>
            </a:r>
            <a:r>
              <a:rPr lang="mr-IN" b="1" dirty="0"/>
              <a:t>–</a:t>
            </a:r>
            <a:r>
              <a:rPr lang="en-US" b="1" dirty="0"/>
              <a:t> 10Mbps</a:t>
            </a:r>
            <a:r>
              <a:rPr lang="en-US" b="1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b="1" dirty="0">
                <a:sym typeface="Wingdings"/>
              </a:rPr>
              <a:t>25 Mbps</a:t>
            </a:r>
          </a:p>
          <a:p>
            <a:pPr>
              <a:buFont typeface="Wingdings" charset="2"/>
              <a:buChar char="u"/>
            </a:pPr>
            <a:r>
              <a:rPr lang="en-US" b="1" dirty="0">
                <a:sym typeface="Wingdings"/>
              </a:rPr>
              <a:t>Waiver from USDOE to prevent increased </a:t>
            </a:r>
            <a:r>
              <a:rPr lang="en-US" b="1" dirty="0" err="1">
                <a:sym typeface="Wingdings"/>
              </a:rPr>
              <a:t>Erate</a:t>
            </a:r>
            <a:r>
              <a:rPr lang="en-US" b="1" dirty="0">
                <a:sym typeface="Wingdings"/>
              </a:rPr>
              <a:t> funding from affecting Federal Disparity Test.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5210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70917"/>
          </a:xfrm>
        </p:spPr>
        <p:txBody>
          <a:bodyPr/>
          <a:lstStyle/>
          <a:p>
            <a:r>
              <a:rPr lang="en-US" b="1" dirty="0"/>
              <a:t>AASB’s Talking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56814"/>
            <a:ext cx="8042276" cy="458678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b="1" dirty="0"/>
              <a:t>Recruitment &amp; Retention of Teachers</a:t>
            </a:r>
          </a:p>
          <a:p>
            <a:pPr>
              <a:buFont typeface="Wingdings" charset="2"/>
              <a:buChar char="v"/>
            </a:pPr>
            <a:r>
              <a:rPr lang="en-US" sz="2800" b="1" dirty="0"/>
              <a:t>“Shallow” pool of teachers applying for jobs</a:t>
            </a:r>
          </a:p>
          <a:p>
            <a:pPr>
              <a:buFont typeface="Wingdings" charset="2"/>
              <a:buChar char="v"/>
            </a:pPr>
            <a:r>
              <a:rPr lang="en-US" sz="2800" b="1" dirty="0"/>
              <a:t>Unfilled teaching positions across the state</a:t>
            </a:r>
          </a:p>
          <a:p>
            <a:pPr>
              <a:buFont typeface="Wingdings" charset="2"/>
              <a:buChar char="v"/>
            </a:pPr>
            <a:r>
              <a:rPr lang="en-US" sz="2800" b="1" dirty="0"/>
              <a:t>Reauthorization of Higher Education Act(HEA)</a:t>
            </a:r>
          </a:p>
          <a:p>
            <a:pPr>
              <a:buFont typeface="Wingdings" charset="2"/>
              <a:buChar char="v"/>
            </a:pPr>
            <a:r>
              <a:rPr lang="en-US" sz="2800" b="1" dirty="0"/>
              <a:t>Increase funding for Title II (Professional Development &amp; Recruitment</a:t>
            </a:r>
          </a:p>
          <a:p>
            <a:pPr>
              <a:buFont typeface="Wingdings" charset="2"/>
              <a:buChar char="v"/>
            </a:pPr>
            <a:r>
              <a:rPr lang="en-US" sz="2800" b="1" dirty="0"/>
              <a:t>Preparing &amp; Retaining Education Professionals (PREP Act) Senator Tim </a:t>
            </a:r>
            <a:r>
              <a:rPr lang="en-US" sz="2800" b="1" dirty="0" err="1"/>
              <a:t>Kaine</a:t>
            </a:r>
            <a:r>
              <a:rPr lang="en-US" sz="2800" b="1" dirty="0"/>
              <a:t> (D-Virginia)</a:t>
            </a:r>
          </a:p>
          <a:p>
            <a:pPr>
              <a:buFont typeface="Wingdings" charset="2"/>
              <a:buChar char="v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78505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01337"/>
          </a:xfrm>
        </p:spPr>
        <p:txBody>
          <a:bodyPr/>
          <a:lstStyle/>
          <a:p>
            <a:r>
              <a:rPr lang="en-US" b="1" dirty="0"/>
              <a:t>AASB’s Talking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17654"/>
            <a:ext cx="8042276" cy="472594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b="1" dirty="0"/>
              <a:t>IDEA Funding</a:t>
            </a:r>
          </a:p>
          <a:p>
            <a:pPr>
              <a:buFont typeface="Wingdings" charset="2"/>
              <a:buChar char="v"/>
            </a:pPr>
            <a:r>
              <a:rPr lang="en-US" sz="2800" b="1" dirty="0"/>
              <a:t>IDEA is 45 years old </a:t>
            </a:r>
            <a:r>
              <a:rPr lang="mr-IN" sz="2800" b="1" dirty="0"/>
              <a:t>–</a:t>
            </a:r>
            <a:r>
              <a:rPr lang="en-US" sz="2800" b="1" dirty="0"/>
              <a:t> commitment was to fund up to 40%</a:t>
            </a:r>
          </a:p>
          <a:p>
            <a:pPr>
              <a:buFont typeface="Wingdings" charset="2"/>
              <a:buChar char="v"/>
            </a:pPr>
            <a:r>
              <a:rPr lang="en-US" sz="2800" b="1" dirty="0"/>
              <a:t>Currently funded by federal gov’t at 14% - 17%.</a:t>
            </a:r>
          </a:p>
          <a:p>
            <a:pPr>
              <a:buFont typeface="Wingdings" charset="2"/>
              <a:buChar char="v"/>
            </a:pPr>
            <a:r>
              <a:rPr lang="en-US" sz="2800" b="1" dirty="0"/>
              <a:t>Alaska districts are 13%-20% of their budgets on special education</a:t>
            </a:r>
          </a:p>
          <a:p>
            <a:pPr>
              <a:buFont typeface="Wingdings" charset="2"/>
              <a:buChar char="v"/>
            </a:pPr>
            <a:r>
              <a:rPr lang="en-US" sz="2800" b="1" dirty="0"/>
              <a:t>Congress needs to implement a “glide path” to increase funding annually to achieve the 40% threshold</a:t>
            </a:r>
          </a:p>
        </p:txBody>
      </p:sp>
    </p:spTree>
    <p:extLst>
      <p:ext uri="{BB962C8B-B14F-4D97-AF65-F5344CB8AC3E}">
        <p14:creationId xmlns:p14="http://schemas.microsoft.com/office/powerpoint/2010/main" val="1735823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83942"/>
          </a:xfrm>
        </p:spPr>
        <p:txBody>
          <a:bodyPr/>
          <a:lstStyle/>
          <a:p>
            <a:r>
              <a:rPr lang="en-US" b="1" dirty="0"/>
              <a:t>AASB’s Talking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35049"/>
            <a:ext cx="8042276" cy="4708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Diversion of Public Funds to Private Schools</a:t>
            </a:r>
          </a:p>
          <a:p>
            <a:pPr>
              <a:buFont typeface="Wingdings" charset="2"/>
              <a:buChar char="v"/>
            </a:pPr>
            <a:r>
              <a:rPr lang="en-US" sz="2800" b="1" dirty="0"/>
              <a:t>90% of America’s children attend public school</a:t>
            </a:r>
          </a:p>
          <a:p>
            <a:pPr>
              <a:buFont typeface="Wingdings" charset="2"/>
              <a:buChar char="v"/>
            </a:pPr>
            <a:r>
              <a:rPr lang="en-US" sz="2800" b="1" dirty="0"/>
              <a:t>Alaska has multiple options within the public school system </a:t>
            </a:r>
            <a:r>
              <a:rPr lang="mr-IN" sz="2800" b="1" dirty="0"/>
              <a:t>–</a:t>
            </a:r>
            <a:r>
              <a:rPr lang="en-US" sz="2800" b="1" dirty="0"/>
              <a:t> charters, residential, home school, correspondence, distance delivery, CTE, middle college, advanced placement, etc.</a:t>
            </a:r>
          </a:p>
          <a:p>
            <a:pPr>
              <a:buFont typeface="Wingdings" charset="2"/>
              <a:buChar char="v"/>
            </a:pPr>
            <a:r>
              <a:rPr lang="en-US" sz="2800" b="1" dirty="0"/>
              <a:t>Public Funds for Public Schools! (Vouchers, Tax Credits, Alternative Scholarships, Education Freedom Scholarships, For-Profit Charters</a:t>
            </a:r>
            <a:r>
              <a:rPr lang="en-US" sz="2800" b="1"/>
              <a:t>, etc.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05574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FC402-CF39-EE4C-B3C9-037537D8D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746CF0-99F1-D64D-A48E-DAF3868631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5554" y="107576"/>
            <a:ext cx="5269717" cy="5677040"/>
          </a:xfrm>
        </p:spPr>
      </p:pic>
    </p:spTree>
    <p:extLst>
      <p:ext uri="{BB962C8B-B14F-4D97-AF65-F5344CB8AC3E}">
        <p14:creationId xmlns:p14="http://schemas.microsoft.com/office/powerpoint/2010/main" val="7991117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ASB2">
  <a:themeElements>
    <a:clrScheme name="Custom 2">
      <a:dk1>
        <a:sysClr val="windowText" lastClr="000000"/>
      </a:dk1>
      <a:lt1>
        <a:sysClr val="window" lastClr="FFFFFF"/>
      </a:lt1>
      <a:dk2>
        <a:srgbClr val="000000"/>
      </a:dk2>
      <a:lt2>
        <a:srgbClr val="E4E9EF"/>
      </a:lt2>
      <a:accent1>
        <a:srgbClr val="000000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AASB2.thmx</Template>
  <TotalTime>93</TotalTime>
  <Words>308</Words>
  <Application>Microsoft Macintosh PowerPoint</Application>
  <PresentationFormat>On-screen Show (4:3)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Calibri</vt:lpstr>
      <vt:lpstr>Candara</vt:lpstr>
      <vt:lpstr>Mangal</vt:lpstr>
      <vt:lpstr>Wingdings</vt:lpstr>
      <vt:lpstr>Wingdings 2</vt:lpstr>
      <vt:lpstr>AASB2</vt:lpstr>
      <vt:lpstr>Custom Design</vt:lpstr>
      <vt:lpstr>1_Custom Design</vt:lpstr>
      <vt:lpstr>2_Custom Design</vt:lpstr>
      <vt:lpstr>3_Custom Design</vt:lpstr>
      <vt:lpstr>4_Custom Design</vt:lpstr>
      <vt:lpstr>2020 NSBA  Advocacy Institute</vt:lpstr>
      <vt:lpstr>AASB Representatives</vt:lpstr>
      <vt:lpstr>Capitol Hill Appointments</vt:lpstr>
      <vt:lpstr>AASB’s Talking Points</vt:lpstr>
      <vt:lpstr>AASB’s Talking Points</vt:lpstr>
      <vt:lpstr>AASB’s Talking Points</vt:lpstr>
      <vt:lpstr>AASB’s Talking Points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Nelson</dc:creator>
  <cp:lastModifiedBy>Microsoft Office User</cp:lastModifiedBy>
  <cp:revision>8</cp:revision>
  <dcterms:created xsi:type="dcterms:W3CDTF">2017-09-23T00:49:40Z</dcterms:created>
  <dcterms:modified xsi:type="dcterms:W3CDTF">2020-02-09T17:07:13Z</dcterms:modified>
</cp:coreProperties>
</file>